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9" r:id="rId2"/>
    <p:sldId id="487" r:id="rId3"/>
    <p:sldId id="501" r:id="rId4"/>
    <p:sldId id="504" r:id="rId5"/>
    <p:sldId id="506" r:id="rId6"/>
    <p:sldId id="507" r:id="rId7"/>
    <p:sldId id="508" r:id="rId8"/>
    <p:sldId id="509" r:id="rId9"/>
    <p:sldId id="510" r:id="rId10"/>
    <p:sldId id="47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7888"/>
    <a:srgbClr val="A3A983"/>
    <a:srgbClr val="989BA7"/>
    <a:srgbClr val="3244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07" autoAdjust="0"/>
    <p:restoredTop sz="85277" autoAdjust="0"/>
  </p:normalViewPr>
  <p:slideViewPr>
    <p:cSldViewPr snapToGrid="0" snapToObjects="1">
      <p:cViewPr varScale="1">
        <p:scale>
          <a:sx n="65" d="100"/>
          <a:sy n="65" d="100"/>
        </p:scale>
        <p:origin x="3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AB549-0CC4-FF4D-92B9-DD433C778FFD}" type="datetimeFigureOut">
              <a:rPr lang="en-US" smtClean="0"/>
              <a:t>6/3/2025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CA123-FB9A-A148-903A-8D968B627D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1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CA123-FB9A-A148-903A-8D968B627D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617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Sentinel Book"/>
              </a:rPr>
              <a:t>Initial indicator was released August 24</a:t>
            </a:r>
            <a:r>
              <a:rPr lang="en-US" sz="1200" baseline="30000" dirty="0">
                <a:latin typeface="Sentinel Book"/>
              </a:rPr>
              <a:t>th</a:t>
            </a:r>
            <a:r>
              <a:rPr lang="en-US" sz="1200" dirty="0">
                <a:latin typeface="Sentinel Book"/>
              </a:rPr>
              <a:t>, 2021.</a:t>
            </a:r>
            <a:endParaRPr lang="en-US" dirty="0">
              <a:latin typeface="Sentinel Book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CA123-FB9A-A148-903A-8D968B627D5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72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BF5BA2-1114-F64D-9241-33EE7A294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C3EE37-585B-A31D-9B6C-14616E011E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6C278E-1154-52D0-DAB6-28A194469B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405CA9-7FCB-125E-59C6-3A354381BA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CA123-FB9A-A148-903A-8D968B627D5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859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EE0E90-92BD-E881-3D9D-B37966C19B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3C9C94-FA0A-D713-E18D-4E68B30350F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C81EA0-BD4C-77BE-BBE8-C0E5216230B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E4D548-B914-12FC-564C-56AEE48033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CA123-FB9A-A148-903A-8D968B627D5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3514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15938D-5A5C-54F1-8DD6-2C2B8DF8B7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E87F68-37C7-4224-6942-1E77DA3E5B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B636D3-DE79-269C-5908-8CA9A13779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0A99C9-6260-15F1-2375-9A0E641E3B0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CA123-FB9A-A148-903A-8D968B627D5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246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B4AFC-8BD6-603E-EB4B-08B6C19B50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D06E49B-22A0-7616-8E9B-209F6C8021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213DDE-BFDF-F1C1-4E05-3F51849237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1F070-1E70-27E2-BA8C-ABCE7C3A82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CA123-FB9A-A148-903A-8D968B627D5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21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1FC4C9-7EC7-E320-1176-CCE625E92E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018E1B-4869-9960-ED99-87A9979A4A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D3BA2B-76C6-5FB4-7F9F-E10384F1C3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D46CB3-74DF-35EE-8ACD-C561B38370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CA123-FB9A-A148-903A-8D968B627D5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6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2A7B84-6A60-68F8-138C-E8572564E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6A200B-2286-7E2D-3FC4-81540BF4A4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C1B8A13-CAA2-44AC-6EB8-C4E1054073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BCD99-F597-6F66-D30C-5437F59203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CA123-FB9A-A148-903A-8D968B627D5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103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B92EF9-DAF0-8F3C-0206-3E1AEDA21C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1F1611-EA0D-4FBA-B1B7-B9D7F45CFA1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3BA95D-FC25-2766-B482-28738B89A1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7C157-0CB7-7262-A245-888A56B73F6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ECA123-FB9A-A148-903A-8D968B627D5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17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FFEC8-C380-F648-BB0C-426D3523D5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4636" y="1202484"/>
            <a:ext cx="5526156" cy="3011705"/>
          </a:xfrm>
        </p:spPr>
        <p:txBody>
          <a:bodyPr anchor="b"/>
          <a:lstStyle>
            <a:lvl1pPr algn="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B0B2E4-5D5A-8F4C-962A-472C4CCB7C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74636" y="4440150"/>
            <a:ext cx="5526156" cy="1195737"/>
          </a:xfrm>
        </p:spPr>
        <p:txBody>
          <a:bodyPr/>
          <a:lstStyle>
            <a:lvl1pPr marL="0" indent="0" algn="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" name="Picture 9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479577C5-940C-224E-9661-98EA10A03C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99389" y="1336122"/>
            <a:ext cx="5874026" cy="55218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80A341A-BCC9-024B-A050-1D63408135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848147" y="5861848"/>
            <a:ext cx="2390860" cy="27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947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Content (Blue Background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CE87CA7-5BC4-B94F-8077-F400C3C984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>
                <a:latin typeface="Gibson Medium" pitchFamily="2" charset="77"/>
              </a:rPr>
              <a:t>Alberta Biodiversity Monitoring Institute   </a:t>
            </a:r>
            <a:r>
              <a:rPr lang="en-US" dirty="0">
                <a:latin typeface="Gibson Book" pitchFamily="2" charset="77"/>
              </a:rPr>
              <a:t>|   Research to Impact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5141F63E-5FB7-F54C-B359-89DDCDE8E4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39BDF0-E504-4847-B8A7-BABBAA3B73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15805B0-3DA7-F54A-9EE1-C37291EBF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3852"/>
            <a:ext cx="10515600" cy="4204251"/>
          </a:xfrm>
        </p:spPr>
        <p:txBody>
          <a:bodyPr>
            <a:normAutofit/>
          </a:bodyPr>
          <a:lstStyle>
            <a:lvl1pPr algn="ctr">
              <a:defRPr sz="3200" b="0" i="1">
                <a:solidFill>
                  <a:schemeClr val="tx1"/>
                </a:solidFill>
                <a:latin typeface="Sentinel Light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6298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Content (Green Background)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CE87CA7-5BC4-B94F-8077-F400C3C984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>
                <a:latin typeface="Gibson Medium" pitchFamily="2" charset="77"/>
              </a:rPr>
              <a:t>Alberta Biodiversity Monitoring Institute   </a:t>
            </a:r>
            <a:r>
              <a:rPr lang="en-US" dirty="0">
                <a:latin typeface="Gibson Book" pitchFamily="2" charset="77"/>
              </a:rPr>
              <a:t>|   Research to Impact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5141F63E-5FB7-F54C-B359-89DDCDE8E41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39BDF0-E504-4847-B8A7-BABBAA3B73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15805B0-3DA7-F54A-9EE1-C37291EBF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3852"/>
            <a:ext cx="10515600" cy="4204251"/>
          </a:xfrm>
        </p:spPr>
        <p:txBody>
          <a:bodyPr>
            <a:normAutofit/>
          </a:bodyPr>
          <a:lstStyle>
            <a:lvl1pPr algn="ctr">
              <a:defRPr sz="3200" b="0" i="1">
                <a:solidFill>
                  <a:schemeClr val="tx1"/>
                </a:solidFill>
                <a:latin typeface="Sentinel Light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22558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Silhouett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EA7A7E6-5CA1-7C4B-8557-4328C5324D2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5538574"/>
            <a:ext cx="12192000" cy="131942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CE87CA7-5BC4-B94F-8077-F400C3C984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5141F63E-5FB7-F54C-B359-89DDCDE8E4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39BDF0-E504-4847-B8A7-BABBAA3B73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785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with Leaf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CE87CA7-5BC4-B94F-8077-F400C3C984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5141F63E-5FB7-F54C-B359-89DDCDE8E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39BDF0-E504-4847-B8A7-BABBAA3B73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41052CE9-7329-6C4B-ABC0-7D77B81BAE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-99389" y="1336122"/>
            <a:ext cx="5874026" cy="552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88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36979A0-770D-8245-B645-8BD7412ACF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9CA0C-8E9E-9043-B66E-FE64A81EA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477899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B010110-8A68-184D-A127-726F261FF7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836612" y="6365875"/>
            <a:ext cx="6924261" cy="365125"/>
          </a:xfrm>
        </p:spPr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4F3E4AD-8913-8547-B5BB-8723F62F2E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1" y="2234381"/>
            <a:ext cx="4778997" cy="3561734"/>
          </a:xfrm>
        </p:spPr>
        <p:txBody>
          <a:bodyPr/>
          <a:lstStyle>
            <a:lvl1pPr marL="6350" indent="0">
              <a:buFontTx/>
              <a:buNone/>
              <a:tabLst/>
              <a:defRPr/>
            </a:lvl1pPr>
            <a:lvl2pPr marL="6350" indent="0">
              <a:buFontTx/>
              <a:buNone/>
              <a:tabLst/>
              <a:defRPr/>
            </a:lvl2pPr>
            <a:lvl3pPr marL="6350" indent="0">
              <a:buFontTx/>
              <a:buNone/>
              <a:tabLst/>
              <a:defRPr/>
            </a:lvl3pPr>
            <a:lvl4pPr marL="6350" indent="0">
              <a:buFontTx/>
              <a:buNone/>
              <a:tabLst/>
              <a:defRPr/>
            </a:lvl4pPr>
            <a:lvl5pPr marL="6350" indent="0">
              <a:buFontTx/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705115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 (Oppos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136979A0-770D-8245-B645-8BD7412ACF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69CA0C-8E9E-9043-B66E-FE64A81EA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4802" y="457200"/>
            <a:ext cx="477899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D1BFFBBA-029D-FC4B-A042-861C67D8E4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BE5FC020-D437-E34F-9AA2-64104F3932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8063948" y="6356350"/>
            <a:ext cx="2743200" cy="365125"/>
          </a:xfrm>
        </p:spPr>
        <p:txBody>
          <a:bodyPr/>
          <a:lstStyle/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CC16CE52-AB85-DD47-82A4-FD7FDC04418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574802" y="2234381"/>
            <a:ext cx="4778997" cy="3561734"/>
          </a:xfrm>
        </p:spPr>
        <p:txBody>
          <a:bodyPr/>
          <a:lstStyle>
            <a:lvl1pPr marL="6350" indent="0">
              <a:buFontTx/>
              <a:buNone/>
              <a:tabLst/>
              <a:defRPr/>
            </a:lvl1pPr>
            <a:lvl2pPr marL="6350" indent="0">
              <a:buFontTx/>
              <a:buNone/>
              <a:tabLst/>
              <a:defRPr/>
            </a:lvl2pPr>
            <a:lvl3pPr marL="6350" indent="0">
              <a:buFontTx/>
              <a:buNone/>
              <a:tabLst/>
              <a:defRPr/>
            </a:lvl3pPr>
            <a:lvl4pPr marL="6350" indent="0">
              <a:buFontTx/>
              <a:buNone/>
              <a:tabLst/>
              <a:defRPr/>
            </a:lvl4pPr>
            <a:lvl5pPr marL="6350" indent="0">
              <a:buFontTx/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98276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FFEC8-C380-F648-BB0C-426D3523D5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74636" y="1202484"/>
            <a:ext cx="5526156" cy="2514751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0" name="Picture 9" descr="A picture containing drawing, plate&#10;&#10;Description automatically generated">
            <a:extLst>
              <a:ext uri="{FF2B5EF4-FFF2-40B4-BE49-F238E27FC236}">
                <a16:creationId xmlns:a16="http://schemas.microsoft.com/office/drawing/2014/main" id="{479577C5-940C-224E-9661-98EA10A03C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99389" y="1336122"/>
            <a:ext cx="5874026" cy="552187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80A341A-BCC9-024B-A050-1D63408135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848147" y="5861848"/>
            <a:ext cx="2390860" cy="276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642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76EF411-8CF7-3242-9AE2-0F6336CC5E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5538574"/>
            <a:ext cx="12192000" cy="1319426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58CE75C9-A768-E14A-90C0-85A503972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38CC505D-3199-6540-B25C-2F6414D3CE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D8133A97-3801-3345-B7F0-303EAA1C29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2315A57-01D2-8848-96B1-00E85FEA5F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317DE1-E0B3-0642-9AA9-138652AAEC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1858749"/>
            <a:ext cx="10515599" cy="3543300"/>
          </a:xfrm>
        </p:spPr>
        <p:txBody>
          <a:bodyPr/>
          <a:lstStyle>
            <a:lvl1pPr marL="6350" indent="0">
              <a:buFontTx/>
              <a:buNone/>
              <a:tabLst/>
              <a:defRPr/>
            </a:lvl1pPr>
            <a:lvl2pPr marL="6350" indent="0">
              <a:buFontTx/>
              <a:buNone/>
              <a:tabLst/>
              <a:defRPr/>
            </a:lvl2pPr>
            <a:lvl3pPr marL="6350" indent="0">
              <a:buFontTx/>
              <a:buNone/>
              <a:tabLst/>
              <a:defRPr/>
            </a:lvl3pPr>
            <a:lvl4pPr marL="6350" indent="0">
              <a:buFontTx/>
              <a:buNone/>
              <a:tabLst/>
              <a:defRPr/>
            </a:lvl4pPr>
            <a:lvl5pPr marL="6350" indent="0">
              <a:buFontTx/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95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66EF8-C87C-8544-9C59-E889BD82B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845035"/>
            <a:ext cx="10515600" cy="2402258"/>
          </a:xfrm>
        </p:spPr>
        <p:txBody>
          <a:bodyPr anchor="b">
            <a:normAutofit/>
          </a:bodyPr>
          <a:lstStyle>
            <a:lvl1pPr algn="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571583-9589-EA47-BE86-FBF0FA21AF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3429000"/>
            <a:ext cx="10515600" cy="1436078"/>
          </a:xfrm>
        </p:spPr>
        <p:txBody>
          <a:bodyPr/>
          <a:lstStyle>
            <a:lvl1pPr marL="0" indent="0" algn="r">
              <a:buNone/>
              <a:defRPr sz="2400">
                <a:solidFill>
                  <a:srgbClr val="A3A98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D1B09CF-EFE5-D643-AE56-0187908108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5538574"/>
            <a:ext cx="12192000" cy="131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603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A38496F-A20C-D04F-BD9C-0F373EC72C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5538574"/>
            <a:ext cx="12192000" cy="13194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A3FFEA-214C-454A-BB79-95644B030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35C73593-7A4A-5941-9412-DAEF4D4517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6253E570-8A69-4449-87A5-C8B847C624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DBA24FA-E7B6-EC4E-800D-A013472ADA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6BBC914E-1740-3648-940F-9D4B24907A1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8201" y="1858749"/>
            <a:ext cx="5105400" cy="3937366"/>
          </a:xfrm>
        </p:spPr>
        <p:txBody>
          <a:bodyPr/>
          <a:lstStyle>
            <a:lvl1pPr marL="6350" indent="0">
              <a:buFontTx/>
              <a:buNone/>
              <a:tabLst/>
              <a:defRPr/>
            </a:lvl1pPr>
            <a:lvl2pPr marL="6350" indent="0">
              <a:buFontTx/>
              <a:buNone/>
              <a:tabLst/>
              <a:defRPr/>
            </a:lvl2pPr>
            <a:lvl3pPr marL="6350" indent="0">
              <a:buFontTx/>
              <a:buNone/>
              <a:tabLst/>
              <a:defRPr/>
            </a:lvl3pPr>
            <a:lvl4pPr marL="6350" indent="0">
              <a:buFontTx/>
              <a:buNone/>
              <a:tabLst/>
              <a:defRPr/>
            </a:lvl4pPr>
            <a:lvl5pPr marL="6350" indent="0">
              <a:buFontTx/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E1BDCD44-697E-C645-8898-4EA880CF581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48399" y="1858749"/>
            <a:ext cx="5105400" cy="3937366"/>
          </a:xfrm>
        </p:spPr>
        <p:txBody>
          <a:bodyPr/>
          <a:lstStyle>
            <a:lvl1pPr marL="6350" indent="0">
              <a:buFontTx/>
              <a:buNone/>
              <a:tabLst/>
              <a:defRPr/>
            </a:lvl1pPr>
            <a:lvl2pPr marL="6350" indent="0">
              <a:buFontTx/>
              <a:buNone/>
              <a:tabLst/>
              <a:defRPr/>
            </a:lvl2pPr>
            <a:lvl3pPr marL="6350" indent="0">
              <a:buFontTx/>
              <a:buNone/>
              <a:tabLst/>
              <a:defRPr/>
            </a:lvl3pPr>
            <a:lvl4pPr marL="6350" indent="0">
              <a:buFontTx/>
              <a:buNone/>
              <a:tabLst/>
              <a:defRPr/>
            </a:lvl4pPr>
            <a:lvl5pPr marL="6350" indent="0">
              <a:buFontTx/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320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A38496F-A20C-D04F-BD9C-0F373EC72C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5538574"/>
            <a:ext cx="12192000" cy="13194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A3FFEA-214C-454A-BB79-95644B030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35C73593-7A4A-5941-9412-DAEF4D4517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6253E570-8A69-4449-87A5-C8B847C624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DBA24FA-E7B6-EC4E-800D-A013472ADA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F35694B0-1D2B-A447-8C6C-D245DA05B0F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8201" y="1858749"/>
            <a:ext cx="3370382" cy="3937366"/>
          </a:xfrm>
        </p:spPr>
        <p:txBody>
          <a:bodyPr/>
          <a:lstStyle>
            <a:lvl1pPr marL="6350" indent="0">
              <a:buFontTx/>
              <a:buNone/>
              <a:tabLst/>
              <a:defRPr/>
            </a:lvl1pPr>
            <a:lvl2pPr marL="6350" indent="0">
              <a:buFontTx/>
              <a:buNone/>
              <a:tabLst/>
              <a:defRPr/>
            </a:lvl2pPr>
            <a:lvl3pPr marL="6350" indent="0">
              <a:buFontTx/>
              <a:buNone/>
              <a:tabLst/>
              <a:defRPr/>
            </a:lvl3pPr>
            <a:lvl4pPr marL="6350" indent="0">
              <a:buFontTx/>
              <a:buNone/>
              <a:tabLst/>
              <a:defRPr/>
            </a:lvl4pPr>
            <a:lvl5pPr marL="6350" indent="0">
              <a:buFontTx/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C55FBA66-D781-C643-A1F8-74CCE20BC4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410809" y="1858749"/>
            <a:ext cx="3370382" cy="3937366"/>
          </a:xfrm>
        </p:spPr>
        <p:txBody>
          <a:bodyPr/>
          <a:lstStyle>
            <a:lvl1pPr marL="6350" indent="0">
              <a:buFontTx/>
              <a:buNone/>
              <a:tabLst/>
              <a:defRPr/>
            </a:lvl1pPr>
            <a:lvl2pPr marL="6350" indent="0">
              <a:buFontTx/>
              <a:buNone/>
              <a:tabLst/>
              <a:defRPr/>
            </a:lvl2pPr>
            <a:lvl3pPr marL="6350" indent="0">
              <a:buFontTx/>
              <a:buNone/>
              <a:tabLst/>
              <a:defRPr/>
            </a:lvl3pPr>
            <a:lvl4pPr marL="6350" indent="0">
              <a:buFontTx/>
              <a:buNone/>
              <a:tabLst/>
              <a:defRPr/>
            </a:lvl4pPr>
            <a:lvl5pPr marL="6350" indent="0">
              <a:buFontTx/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419B0FB9-18F3-D249-A57A-0E987212FD3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983417" y="1858749"/>
            <a:ext cx="3370382" cy="3937366"/>
          </a:xfrm>
        </p:spPr>
        <p:txBody>
          <a:bodyPr/>
          <a:lstStyle>
            <a:lvl1pPr marL="6350" indent="0">
              <a:buFontTx/>
              <a:buNone/>
              <a:tabLst/>
              <a:defRPr/>
            </a:lvl1pPr>
            <a:lvl2pPr marL="6350" indent="0">
              <a:buFontTx/>
              <a:buNone/>
              <a:tabLst/>
              <a:defRPr/>
            </a:lvl2pPr>
            <a:lvl3pPr marL="6350" indent="0">
              <a:buFontTx/>
              <a:buNone/>
              <a:tabLst/>
              <a:defRPr/>
            </a:lvl3pPr>
            <a:lvl4pPr marL="6350" indent="0">
              <a:buFontTx/>
              <a:buNone/>
              <a:tabLst/>
              <a:defRPr/>
            </a:lvl4pPr>
            <a:lvl5pPr marL="6350" indent="0">
              <a:buFontTx/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0652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Image/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FA38496F-A20C-D04F-BD9C-0F373EC72C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5538574"/>
            <a:ext cx="12192000" cy="1319426"/>
          </a:xfrm>
          <a:prstGeom prst="rect">
            <a:avLst/>
          </a:prstGeom>
        </p:spPr>
      </p:pic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35C73593-7A4A-5941-9412-DAEF4D4517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6253E570-8A69-4449-87A5-C8B847C624B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4DBA24FA-E7B6-EC4E-800D-A013472ADA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91D8F73-ACF8-DC47-BC4E-70438F745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677E19F4-6C80-E44F-B648-CE45DE24A98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38200" y="1825626"/>
            <a:ext cx="3370263" cy="28870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Picture Placeholder 5">
            <a:extLst>
              <a:ext uri="{FF2B5EF4-FFF2-40B4-BE49-F238E27FC236}">
                <a16:creationId xmlns:a16="http://schemas.microsoft.com/office/drawing/2014/main" id="{C4BA43AC-4468-BA4C-BD69-EE702D1AEC2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983536" y="1825626"/>
            <a:ext cx="3370263" cy="28870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5">
            <a:extLst>
              <a:ext uri="{FF2B5EF4-FFF2-40B4-BE49-F238E27FC236}">
                <a16:creationId xmlns:a16="http://schemas.microsoft.com/office/drawing/2014/main" id="{76F8A7F5-D6D6-C443-B533-00EFFED947A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410868" y="1825626"/>
            <a:ext cx="3370263" cy="28870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BC8FFB74-1186-C64C-8FD4-A7F3A1A6A2A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38200" y="4876800"/>
            <a:ext cx="3370263" cy="492125"/>
          </a:xfrm>
        </p:spPr>
        <p:txBody>
          <a:bodyPr>
            <a:noAutofit/>
          </a:bodyPr>
          <a:lstStyle>
            <a:lvl1pPr marL="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1pPr>
            <a:lvl2pPr marL="4572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2pPr>
            <a:lvl3pPr marL="9144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3pPr>
            <a:lvl4pPr marL="13716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4pPr>
            <a:lvl5pPr marL="18288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02D42C82-D41C-974C-98FA-7545264BE1F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10868" y="4876800"/>
            <a:ext cx="3370263" cy="492125"/>
          </a:xfrm>
        </p:spPr>
        <p:txBody>
          <a:bodyPr>
            <a:noAutofit/>
          </a:bodyPr>
          <a:lstStyle>
            <a:lvl1pPr marL="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1pPr>
            <a:lvl2pPr marL="4572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2pPr>
            <a:lvl3pPr marL="9144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3pPr>
            <a:lvl4pPr marL="13716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4pPr>
            <a:lvl5pPr marL="18288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F41FDBF9-4EEA-0D4B-BA26-47FFC0599F7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983536" y="4876800"/>
            <a:ext cx="3370263" cy="492125"/>
          </a:xfrm>
        </p:spPr>
        <p:txBody>
          <a:bodyPr>
            <a:noAutofit/>
          </a:bodyPr>
          <a:lstStyle>
            <a:lvl1pPr marL="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1pPr>
            <a:lvl2pPr marL="4572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2pPr>
            <a:lvl3pPr marL="9144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3pPr>
            <a:lvl4pPr marL="13716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4pPr>
            <a:lvl5pPr marL="1828800" indent="0" algn="l">
              <a:buNone/>
              <a:defRPr sz="1400" b="0" i="0">
                <a:solidFill>
                  <a:srgbClr val="727888"/>
                </a:solidFill>
                <a:latin typeface="Sentinel Book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01319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23A27-7751-114C-9473-16BFF28B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FA8DDA-F71C-CD41-826A-9685FA80F2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F1DEA4F5-FA0E-4447-82B8-6716A9AD0C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0AFC325-8AD1-654B-B663-00A6E75B02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507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(Silhouett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483A5CB-A3CD-ED42-B8EF-F9FC4E6312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flipH="1">
            <a:off x="0" y="5538574"/>
            <a:ext cx="12192000" cy="13194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7A23A27-7751-114C-9473-16BFF28B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FA8DDA-F71C-CD41-826A-9685FA80F2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F1DEA4F5-FA0E-4447-82B8-6716A9AD0C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0AFC325-8AD1-654B-B663-00A6E75B02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86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CE87CA7-5BC4-B94F-8077-F400C3C984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5141F63E-5FB7-F54C-B359-89DDCDE8E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62860" y="6362400"/>
            <a:ext cx="390939" cy="3686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39BDF0-E504-4847-B8A7-BABBAA3B73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436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7D7339-8FF7-D64D-880D-C09D7C24F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BE1C87-63B3-184C-ABA9-AF566A4CF9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F19919C-D4C7-8144-8E4F-34C71DC3F9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6924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989BA7"/>
                </a:solidFill>
                <a:latin typeface="Gibson" pitchFamily="2" charset="77"/>
              </a:defRPr>
            </a:lvl1pPr>
          </a:lstStyle>
          <a:p>
            <a:r>
              <a:rPr lang="en-US" dirty="0">
                <a:latin typeface="Gibson Medium" pitchFamily="2" charset="77"/>
              </a:rPr>
              <a:t>Alberta Biodiversity Monitoring Institute   </a:t>
            </a:r>
            <a:r>
              <a:rPr lang="en-US" dirty="0">
                <a:latin typeface="Gibson Book" pitchFamily="2" charset="77"/>
              </a:rPr>
              <a:t>|   Research to Impact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B235805-548C-8D46-90BA-8E971B95D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6394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rgbClr val="989BA7"/>
                </a:solidFill>
                <a:latin typeface="Gibson Medium" pitchFamily="2" charset="77"/>
              </a:defRPr>
            </a:lvl1pPr>
          </a:lstStyle>
          <a:p>
            <a:fld id="{37F4B28B-8B48-5946-8196-0E7E90864B7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MSIPCMContentMarking" descr="{&quot;HashCode&quot;:-1542678785,&quot;Placement&quot;:&quot;Footer&quot;,&quot;Top&quot;:517.997253,&quot;Left&quot;:0.0,&quot;SlideWidth&quot;:960,&quot;SlideHeight&quot;:540}"/>
          <p:cNvSpPr txBox="1"/>
          <p:nvPr userDrawn="1"/>
        </p:nvSpPr>
        <p:spPr>
          <a:xfrm>
            <a:off x="0" y="6578565"/>
            <a:ext cx="1804584" cy="27943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100">
                <a:solidFill>
                  <a:srgbClr val="000000"/>
                </a:solidFill>
                <a:latin typeface="Calibri" panose="020F0502020204030204" pitchFamily="34" charset="0"/>
              </a:rPr>
              <a:t>Classification: Protected A</a:t>
            </a:r>
          </a:p>
        </p:txBody>
      </p:sp>
    </p:spTree>
    <p:extLst>
      <p:ext uri="{BB962C8B-B14F-4D97-AF65-F5344CB8AC3E}">
        <p14:creationId xmlns:p14="http://schemas.microsoft.com/office/powerpoint/2010/main" val="93761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5" r:id="rId5"/>
    <p:sldLayoutId id="2147483666" r:id="rId6"/>
    <p:sldLayoutId id="2147483654" r:id="rId7"/>
    <p:sldLayoutId id="2147483662" r:id="rId8"/>
    <p:sldLayoutId id="2147483655" r:id="rId9"/>
    <p:sldLayoutId id="2147483663" r:id="rId10"/>
    <p:sldLayoutId id="2147483664" r:id="rId11"/>
    <p:sldLayoutId id="2147483661" r:id="rId12"/>
    <p:sldLayoutId id="2147483658" r:id="rId13"/>
    <p:sldLayoutId id="2147483656" r:id="rId14"/>
    <p:sldLayoutId id="2147483660" r:id="rId15"/>
    <p:sldLayoutId id="2147483659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rgbClr val="324458"/>
          </a:solidFill>
          <a:latin typeface="Gibson Light" pitchFamily="2" charset="77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A3A983"/>
          </a:solidFill>
          <a:latin typeface="Gibson Book" pitchFamily="2" charset="77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b="0" i="0" kern="1200">
          <a:solidFill>
            <a:srgbClr val="324458"/>
          </a:solidFill>
          <a:latin typeface="Sentinel Book" pitchFamily="2" charset="0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0" i="0" kern="1200">
          <a:solidFill>
            <a:srgbClr val="324458"/>
          </a:solidFill>
          <a:latin typeface="Gibson Medium" pitchFamily="2" charset="77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600" b="0" i="0" kern="1200">
          <a:solidFill>
            <a:srgbClr val="324458"/>
          </a:solidFill>
          <a:latin typeface="Sentinel Book" pitchFamily="2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400" b="0" i="0" kern="1200">
          <a:solidFill>
            <a:srgbClr val="727888"/>
          </a:solidFill>
          <a:latin typeface="Sentinel Book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05697-10E0-5D40-A42E-C1DBA6698D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Stream Connectivity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BC15C6-34D0-964A-A810-DA65F9E94F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80121" y="4440150"/>
            <a:ext cx="2820670" cy="1195737"/>
          </a:xfrm>
        </p:spPr>
        <p:txBody>
          <a:bodyPr>
            <a:normAutofit/>
          </a:bodyPr>
          <a:lstStyle/>
          <a:p>
            <a:r>
              <a:rPr lang="en-US" dirty="0"/>
              <a:t>June 3rd, 2025</a:t>
            </a:r>
          </a:p>
          <a:p>
            <a:r>
              <a:rPr lang="en-US" dirty="0"/>
              <a:t>Brandon Allen</a:t>
            </a:r>
          </a:p>
        </p:txBody>
      </p:sp>
    </p:spTree>
    <p:extLst>
      <p:ext uri="{BB962C8B-B14F-4D97-AF65-F5344CB8AC3E}">
        <p14:creationId xmlns:p14="http://schemas.microsoft.com/office/powerpoint/2010/main" val="215665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5DA03-F40E-E24A-972A-C769297DFD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2884714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5B8E2-CC70-A591-10EC-2FE7C7BC7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Connectivity</a:t>
            </a: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2086D6-616B-02EC-3ACA-C3DF07AC7E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8692CE-86DB-E5D4-0C47-98C07B816D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D0584F9A-C98C-2CBE-E14D-48051300DF0E}"/>
              </a:ext>
            </a:extLst>
          </p:cNvPr>
          <p:cNvSpPr txBox="1">
            <a:spLocks/>
          </p:cNvSpPr>
          <p:nvPr/>
        </p:nvSpPr>
        <p:spPr>
          <a:xfrm>
            <a:off x="838200" y="1858750"/>
            <a:ext cx="4605670" cy="1401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35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tabLst/>
              <a:defRPr sz="2400" b="0" i="0" kern="1200">
                <a:solidFill>
                  <a:srgbClr val="A3A983"/>
                </a:solidFill>
                <a:latin typeface="Gibson Book" pitchFamily="2" charset="77"/>
                <a:ea typeface="+mn-ea"/>
                <a:cs typeface="+mn-cs"/>
              </a:defRPr>
            </a:lvl1pPr>
            <a:lvl2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20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2pPr>
            <a:lvl3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Gibson Medium" pitchFamily="2" charset="77"/>
                <a:ea typeface="+mn-ea"/>
                <a:cs typeface="+mn-cs"/>
              </a:defRPr>
            </a:lvl3pPr>
            <a:lvl4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4pPr>
            <a:lvl5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400" b="0" i="0" kern="1200">
                <a:solidFill>
                  <a:srgbClr val="727888"/>
                </a:solidFill>
                <a:latin typeface="Sentinel Book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Updates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204711-3B36-09CD-523C-35168020EED3}"/>
              </a:ext>
            </a:extLst>
          </p:cNvPr>
          <p:cNvSpPr txBox="1"/>
          <p:nvPr/>
        </p:nvSpPr>
        <p:spPr>
          <a:xfrm>
            <a:off x="954578" y="2348812"/>
            <a:ext cx="545331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New Human Footprint Inventories have been integrated.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New culvert data has been integrated.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sz="1800" dirty="0">
                <a:latin typeface="Sentinel Book"/>
              </a:rPr>
              <a:t>Entire coding pipeline has been simplified.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Resolving discrepancies with the new hanging culvert model.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463550" lvl="4"/>
            <a:endParaRPr lang="en-US" dirty="0">
              <a:latin typeface="Sentinel Book"/>
            </a:endParaRPr>
          </a:p>
          <a:p>
            <a:pPr marL="349250" lvl="3" indent="-342900">
              <a:buFont typeface="+mj-lt"/>
              <a:buAutoNum type="arabicParenR"/>
            </a:pPr>
            <a:endParaRPr lang="en-US" sz="1800" dirty="0">
              <a:latin typeface="Sentinel Book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2796CF-36B3-6356-10B6-DFA530DE26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634" y="305957"/>
            <a:ext cx="3897166" cy="510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972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A4D4BC-CAC9-CD14-F378-7314D02701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5D518-56D1-E5E4-A0E8-C8CD97ADF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Hanging Culvert Model</a:t>
            </a: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4C0CE4-4B61-51C2-6C49-E4B9E52E3F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394424-9395-1B74-D199-385128EDCB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0D6614E0-BDA4-49E1-29A0-447FFF0021B4}"/>
              </a:ext>
            </a:extLst>
          </p:cNvPr>
          <p:cNvSpPr txBox="1">
            <a:spLocks/>
          </p:cNvSpPr>
          <p:nvPr/>
        </p:nvSpPr>
        <p:spPr>
          <a:xfrm>
            <a:off x="838200" y="1858750"/>
            <a:ext cx="4605670" cy="1401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35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tabLst/>
              <a:defRPr sz="2400" b="0" i="0" kern="1200">
                <a:solidFill>
                  <a:srgbClr val="A3A983"/>
                </a:solidFill>
                <a:latin typeface="Gibson Book" pitchFamily="2" charset="77"/>
                <a:ea typeface="+mn-ea"/>
                <a:cs typeface="+mn-cs"/>
              </a:defRPr>
            </a:lvl1pPr>
            <a:lvl2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20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2pPr>
            <a:lvl3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Gibson Medium" pitchFamily="2" charset="77"/>
                <a:ea typeface="+mn-ea"/>
                <a:cs typeface="+mn-cs"/>
              </a:defRPr>
            </a:lvl3pPr>
            <a:lvl4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4pPr>
            <a:lvl5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400" b="0" i="0" kern="1200">
                <a:solidFill>
                  <a:srgbClr val="727888"/>
                </a:solidFill>
                <a:latin typeface="Sentinel Book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Issue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6A4211-57B4-6FAB-286B-FAEC0874362C}"/>
              </a:ext>
            </a:extLst>
          </p:cNvPr>
          <p:cNvSpPr txBox="1"/>
          <p:nvPr/>
        </p:nvSpPr>
        <p:spPr>
          <a:xfrm>
            <a:off x="954577" y="2348812"/>
            <a:ext cx="4177404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Model was showing a higher prevalence of hanging culverts throughout the grassland and parkland (where we are data deficient).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Explored multiple modeling approaches but observed minimal impacts.</a:t>
            </a:r>
          </a:p>
          <a:p>
            <a:pPr marL="806450" lvl="4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Two different model regions.</a:t>
            </a:r>
          </a:p>
          <a:p>
            <a:pPr marL="806450" lvl="4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Different covariates</a:t>
            </a:r>
          </a:p>
          <a:p>
            <a:pPr marL="806450" lvl="4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Etc.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6350" lvl="3"/>
            <a:endParaRPr lang="en-US" dirty="0">
              <a:latin typeface="Sentinel Book"/>
            </a:endParaRP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463550" lvl="4"/>
            <a:endParaRPr lang="en-US" dirty="0">
              <a:latin typeface="Sentinel Book"/>
            </a:endParaRPr>
          </a:p>
          <a:p>
            <a:pPr marL="349250" lvl="3" indent="-342900">
              <a:buFont typeface="+mj-lt"/>
              <a:buAutoNum type="arabicParenR"/>
            </a:pPr>
            <a:endParaRPr lang="en-US" sz="1800" dirty="0">
              <a:latin typeface="Sentinel Book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618161-6865-FE01-D015-D9CF323A78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603" y="627852"/>
            <a:ext cx="5545765" cy="415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646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A5F17-673C-3F14-5C56-B1A703F46E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D538D-2527-1B06-36EC-5141DBDD6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Connectivity </a:t>
            </a: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0DEE40-B84F-030C-65DE-2B25F45AA2F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99DFC-C898-044F-0E9E-5F15343D8D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6457898E-8349-CBB0-62A4-08417B2441A7}"/>
              </a:ext>
            </a:extLst>
          </p:cNvPr>
          <p:cNvSpPr txBox="1">
            <a:spLocks/>
          </p:cNvSpPr>
          <p:nvPr/>
        </p:nvSpPr>
        <p:spPr>
          <a:xfrm>
            <a:off x="838200" y="1858750"/>
            <a:ext cx="4605670" cy="1401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35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tabLst/>
              <a:defRPr sz="2400" b="0" i="0" kern="1200">
                <a:solidFill>
                  <a:srgbClr val="A3A983"/>
                </a:solidFill>
                <a:latin typeface="Gibson Book" pitchFamily="2" charset="77"/>
                <a:ea typeface="+mn-ea"/>
                <a:cs typeface="+mn-cs"/>
              </a:defRPr>
            </a:lvl1pPr>
            <a:lvl2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20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2pPr>
            <a:lvl3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Gibson Medium" pitchFamily="2" charset="77"/>
                <a:ea typeface="+mn-ea"/>
                <a:cs typeface="+mn-cs"/>
              </a:defRPr>
            </a:lvl3pPr>
            <a:lvl4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4pPr>
            <a:lvl5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400" b="0" i="0" kern="1200">
                <a:solidFill>
                  <a:srgbClr val="727888"/>
                </a:solidFill>
                <a:latin typeface="Sentinel Book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Issue</a:t>
            </a:r>
            <a:endParaRPr lang="en-US" sz="1800" dirty="0"/>
          </a:p>
          <a:p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223EB4-59D5-90B9-E2D0-43BBEDDB5345}"/>
              </a:ext>
            </a:extLst>
          </p:cNvPr>
          <p:cNvSpPr txBox="1"/>
          <p:nvPr/>
        </p:nvSpPr>
        <p:spPr>
          <a:xfrm>
            <a:off x="954577" y="2348812"/>
            <a:ext cx="3908046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When implementing the hanging culvert model, we observed moderate changes between the original version and the proposed update.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Reasonable correlation between versions. But on average, connectivity was predicted to have improved.</a:t>
            </a:r>
          </a:p>
          <a:p>
            <a:pPr marL="6350" lvl="3"/>
            <a:endParaRPr lang="en-US" dirty="0">
              <a:latin typeface="Sentinel Book"/>
            </a:endParaRP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463550" lvl="4"/>
            <a:endParaRPr lang="en-US" dirty="0">
              <a:latin typeface="Sentinel Book"/>
            </a:endParaRPr>
          </a:p>
          <a:p>
            <a:pPr marL="349250" lvl="3" indent="-342900">
              <a:buFont typeface="+mj-lt"/>
              <a:buAutoNum type="arabicParenR"/>
            </a:pPr>
            <a:endParaRPr lang="en-US" sz="1800" dirty="0">
              <a:latin typeface="Sentinel Book"/>
            </a:endParaRPr>
          </a:p>
        </p:txBody>
      </p:sp>
      <p:pic>
        <p:nvPicPr>
          <p:cNvPr id="8" name="Picture 7" descr="A graph with black dots&#10;&#10;AI-generated content may be incorrect.">
            <a:extLst>
              <a:ext uri="{FF2B5EF4-FFF2-40B4-BE49-F238E27FC236}">
                <a16:creationId xmlns:a16="http://schemas.microsoft.com/office/drawing/2014/main" id="{CB26D076-B404-3FAD-185A-846658159B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19321"/>
            <a:ext cx="5137298" cy="5137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835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5CB78A-ACB0-4CA5-AC39-DFE254D282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643C1-3693-B697-7887-3592A739F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Connectivity </a:t>
            </a: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C9ACEF-6063-8952-7180-31869FD005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B60785-837C-C930-B554-4939B6A0E4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D59D95A-F8BD-1392-40F2-F537AD496407}"/>
              </a:ext>
            </a:extLst>
          </p:cNvPr>
          <p:cNvSpPr txBox="1">
            <a:spLocks/>
          </p:cNvSpPr>
          <p:nvPr/>
        </p:nvSpPr>
        <p:spPr>
          <a:xfrm>
            <a:off x="838200" y="1858750"/>
            <a:ext cx="4605670" cy="1401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35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tabLst/>
              <a:defRPr sz="2400" b="0" i="0" kern="1200">
                <a:solidFill>
                  <a:srgbClr val="A3A983"/>
                </a:solidFill>
                <a:latin typeface="Gibson Book" pitchFamily="2" charset="77"/>
                <a:ea typeface="+mn-ea"/>
                <a:cs typeface="+mn-cs"/>
              </a:defRPr>
            </a:lvl1pPr>
            <a:lvl2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20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2pPr>
            <a:lvl3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Gibson Medium" pitchFamily="2" charset="77"/>
                <a:ea typeface="+mn-ea"/>
                <a:cs typeface="+mn-cs"/>
              </a:defRPr>
            </a:lvl3pPr>
            <a:lvl4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4pPr>
            <a:lvl5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400" b="0" i="0" kern="1200">
                <a:solidFill>
                  <a:srgbClr val="727888"/>
                </a:solidFill>
                <a:latin typeface="Sentinel Book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Proposed Revision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83CB718-B28D-5BDB-4F62-C428B31D3A24}"/>
              </a:ext>
            </a:extLst>
          </p:cNvPr>
          <p:cNvSpPr txBox="1"/>
          <p:nvPr/>
        </p:nvSpPr>
        <p:spPr>
          <a:xfrm>
            <a:off x="954576" y="2348812"/>
            <a:ext cx="4356459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Met with folks in EPA to review the model and identify areas for investigation.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Identified errors in filtering the culvert survey data. Previous version included surveys at arches, bridges, and temporary infrastructure.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Using a single provincial model, we see similar pattens both in magnitude (after rescaling to favorability) and spatial distribution.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6350" lvl="3"/>
            <a:endParaRPr lang="en-US" dirty="0">
              <a:latin typeface="Sentinel Book"/>
            </a:endParaRP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463550" lvl="4"/>
            <a:endParaRPr lang="en-US" dirty="0">
              <a:latin typeface="Sentinel Book"/>
            </a:endParaRPr>
          </a:p>
          <a:p>
            <a:pPr marL="349250" lvl="3" indent="-342900">
              <a:buFont typeface="+mj-lt"/>
              <a:buAutoNum type="arabicParenR"/>
            </a:pPr>
            <a:endParaRPr lang="en-US" sz="1800" dirty="0">
              <a:latin typeface="Sentinel Book"/>
            </a:endParaRP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7DBDEC4-A70D-9C56-380B-AB20AA4BF008}"/>
              </a:ext>
            </a:extLst>
          </p:cNvPr>
          <p:cNvSpPr txBox="1">
            <a:spLocks/>
          </p:cNvSpPr>
          <p:nvPr/>
        </p:nvSpPr>
        <p:spPr>
          <a:xfrm>
            <a:off x="6573579" y="5071962"/>
            <a:ext cx="1100470" cy="3376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635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tabLst/>
              <a:defRPr sz="2400" b="0" i="0" kern="1200">
                <a:solidFill>
                  <a:srgbClr val="A3A983"/>
                </a:solidFill>
                <a:latin typeface="Gibson Book" pitchFamily="2" charset="77"/>
                <a:ea typeface="+mn-ea"/>
                <a:cs typeface="+mn-cs"/>
              </a:defRPr>
            </a:lvl1pPr>
            <a:lvl2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20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2pPr>
            <a:lvl3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Gibson Medium" pitchFamily="2" charset="77"/>
                <a:ea typeface="+mn-ea"/>
                <a:cs typeface="+mn-cs"/>
              </a:defRPr>
            </a:lvl3pPr>
            <a:lvl4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4pPr>
            <a:lvl5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400" b="0" i="0" kern="1200">
                <a:solidFill>
                  <a:srgbClr val="727888"/>
                </a:solidFill>
                <a:latin typeface="Sentinel Book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Original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CA" dirty="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BC0FC07-CB81-CC6A-BC33-12B697731433}"/>
              </a:ext>
            </a:extLst>
          </p:cNvPr>
          <p:cNvSpPr txBox="1">
            <a:spLocks/>
          </p:cNvSpPr>
          <p:nvPr/>
        </p:nvSpPr>
        <p:spPr>
          <a:xfrm>
            <a:off x="9435548" y="4953389"/>
            <a:ext cx="1248440" cy="6687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635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tabLst/>
              <a:defRPr sz="2400" b="0" i="0" kern="1200">
                <a:solidFill>
                  <a:srgbClr val="A3A983"/>
                </a:solidFill>
                <a:latin typeface="Gibson Book" pitchFamily="2" charset="77"/>
                <a:ea typeface="+mn-ea"/>
                <a:cs typeface="+mn-cs"/>
              </a:defRPr>
            </a:lvl1pPr>
            <a:lvl2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20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2pPr>
            <a:lvl3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Gibson Medium" pitchFamily="2" charset="77"/>
                <a:ea typeface="+mn-ea"/>
                <a:cs typeface="+mn-cs"/>
              </a:defRPr>
            </a:lvl3pPr>
            <a:lvl4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4pPr>
            <a:lvl5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400" b="0" i="0" kern="1200">
                <a:solidFill>
                  <a:srgbClr val="727888"/>
                </a:solidFill>
                <a:latin typeface="Sentinel Book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Single Model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CA" dirty="0"/>
          </a:p>
        </p:txBody>
      </p:sp>
      <p:pic>
        <p:nvPicPr>
          <p:cNvPr id="7" name="Picture 6" descr="A map of canada and canada&#10;&#10;AI-generated content may be incorrect.">
            <a:extLst>
              <a:ext uri="{FF2B5EF4-FFF2-40B4-BE49-F238E27FC236}">
                <a16:creationId xmlns:a16="http://schemas.microsoft.com/office/drawing/2014/main" id="{2B74B99F-4771-4F04-E6CF-B16DE3864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5347" y="735952"/>
            <a:ext cx="5536021" cy="415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205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92D88-CFCB-D881-AFBA-9D261E4457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06E26-4B6F-1BA6-C28B-15ED3B06B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Connectivity </a:t>
            </a: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22A0DEC-665B-E637-7506-0CEB23F527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B1D10-12BF-685A-0DBE-09735433A2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A70CF9DD-AF58-9E29-E954-CE65DD49B5F0}"/>
              </a:ext>
            </a:extLst>
          </p:cNvPr>
          <p:cNvSpPr txBox="1">
            <a:spLocks/>
          </p:cNvSpPr>
          <p:nvPr/>
        </p:nvSpPr>
        <p:spPr>
          <a:xfrm>
            <a:off x="838200" y="1858750"/>
            <a:ext cx="4605670" cy="1401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35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tabLst/>
              <a:defRPr sz="2400" b="0" i="0" kern="1200">
                <a:solidFill>
                  <a:srgbClr val="A3A983"/>
                </a:solidFill>
                <a:latin typeface="Gibson Book" pitchFamily="2" charset="77"/>
                <a:ea typeface="+mn-ea"/>
                <a:cs typeface="+mn-cs"/>
              </a:defRPr>
            </a:lvl1pPr>
            <a:lvl2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20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2pPr>
            <a:lvl3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Gibson Medium" pitchFamily="2" charset="77"/>
                <a:ea typeface="+mn-ea"/>
                <a:cs typeface="+mn-cs"/>
              </a:defRPr>
            </a:lvl3pPr>
            <a:lvl4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4pPr>
            <a:lvl5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400" b="0" i="0" kern="1200">
                <a:solidFill>
                  <a:srgbClr val="727888"/>
                </a:solidFill>
                <a:latin typeface="Sentinel Book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Proposed Revision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79230F-1651-F941-AEBA-6FFB0FD51077}"/>
              </a:ext>
            </a:extLst>
          </p:cNvPr>
          <p:cNvSpPr txBox="1"/>
          <p:nvPr/>
        </p:nvSpPr>
        <p:spPr>
          <a:xfrm>
            <a:off x="954577" y="2348812"/>
            <a:ext cx="390804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We recalculated the index for 2018 using the two hanging culvert models (previous version and proposed update).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We also applied the culvert survey data based on the most recent information to remove biases introduced by additional ground truth data between the versions.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Mostly small to moderate decreases in connectivity between versions. Some small increases in the foothills and rocky mountains.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6350" lvl="3"/>
            <a:endParaRPr lang="en-US" dirty="0">
              <a:latin typeface="Sentinel Book"/>
            </a:endParaRP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463550" lvl="4"/>
            <a:endParaRPr lang="en-US" dirty="0">
              <a:latin typeface="Sentinel Book"/>
            </a:endParaRPr>
          </a:p>
          <a:p>
            <a:pPr marL="349250" lvl="3" indent="-342900">
              <a:buFont typeface="+mj-lt"/>
              <a:buAutoNum type="arabicParenR"/>
            </a:pPr>
            <a:endParaRPr lang="en-US" sz="1800" dirty="0">
              <a:latin typeface="Sentinel Book"/>
            </a:endParaRPr>
          </a:p>
        </p:txBody>
      </p:sp>
      <p:pic>
        <p:nvPicPr>
          <p:cNvPr id="7" name="Picture 6" descr="A map of alberta and canada&#10;&#10;AI-generated content may be incorrect.">
            <a:extLst>
              <a:ext uri="{FF2B5EF4-FFF2-40B4-BE49-F238E27FC236}">
                <a16:creationId xmlns:a16="http://schemas.microsoft.com/office/drawing/2014/main" id="{05041497-0DBD-C681-E990-565B5A184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319" y="1434317"/>
            <a:ext cx="7302178" cy="365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664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73FBD3-B547-62EC-610E-349E358F13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7CA8D-94D9-4135-5D52-E9E09A419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Connectivity </a:t>
            </a: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2B7216-6EE2-81D6-1AA1-0170774D85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D83BDB-EFE6-EFFF-77C0-94604C7693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541F8196-FB99-7A31-A9FC-D86DAF40D081}"/>
              </a:ext>
            </a:extLst>
          </p:cNvPr>
          <p:cNvSpPr txBox="1">
            <a:spLocks/>
          </p:cNvSpPr>
          <p:nvPr/>
        </p:nvSpPr>
        <p:spPr>
          <a:xfrm>
            <a:off x="838200" y="1858750"/>
            <a:ext cx="4605670" cy="1401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35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tabLst/>
              <a:defRPr sz="2400" b="0" i="0" kern="1200">
                <a:solidFill>
                  <a:srgbClr val="A3A983"/>
                </a:solidFill>
                <a:latin typeface="Gibson Book" pitchFamily="2" charset="77"/>
                <a:ea typeface="+mn-ea"/>
                <a:cs typeface="+mn-cs"/>
              </a:defRPr>
            </a:lvl1pPr>
            <a:lvl2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20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2pPr>
            <a:lvl3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Gibson Medium" pitchFamily="2" charset="77"/>
                <a:ea typeface="+mn-ea"/>
                <a:cs typeface="+mn-cs"/>
              </a:defRPr>
            </a:lvl3pPr>
            <a:lvl4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4pPr>
            <a:lvl5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400" b="0" i="0" kern="1200">
                <a:solidFill>
                  <a:srgbClr val="727888"/>
                </a:solidFill>
                <a:latin typeface="Sentinel Book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Proposed Revision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CA" dirty="0"/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036AD-A7F5-6B08-4890-8BCC26F9981E}"/>
              </a:ext>
            </a:extLst>
          </p:cNvPr>
          <p:cNvSpPr txBox="1"/>
          <p:nvPr/>
        </p:nvSpPr>
        <p:spPr>
          <a:xfrm>
            <a:off x="954577" y="2348812"/>
            <a:ext cx="3908046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Higher correlation between the two versions (0.84 vs 0.98).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19 of 422 watersheds had increases greater than 5% (max of 8%).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189 watersheds had changes between -5% to 5%.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214 watersheds had  changes less than -5% (min -17%).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On average, connectivity is lower in version 2 than version 1.</a:t>
            </a:r>
          </a:p>
          <a:p>
            <a:pPr marL="6350" lvl="3"/>
            <a:endParaRPr lang="en-US" dirty="0">
              <a:latin typeface="Sentinel Book"/>
            </a:endParaRP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463550" lvl="4"/>
            <a:endParaRPr lang="en-US" dirty="0">
              <a:latin typeface="Sentinel Book"/>
            </a:endParaRPr>
          </a:p>
          <a:p>
            <a:pPr marL="349250" lvl="3" indent="-342900">
              <a:buFont typeface="+mj-lt"/>
              <a:buAutoNum type="arabicParenR"/>
            </a:pPr>
            <a:endParaRPr lang="en-US" sz="1800" dirty="0">
              <a:latin typeface="Sentinel Book"/>
            </a:endParaRPr>
          </a:p>
        </p:txBody>
      </p:sp>
      <p:pic>
        <p:nvPicPr>
          <p:cNvPr id="6" name="Picture 5" descr="A graph with black dots&#10;&#10;AI-generated content may be incorrect.">
            <a:extLst>
              <a:ext uri="{FF2B5EF4-FFF2-40B4-BE49-F238E27FC236}">
                <a16:creationId xmlns:a16="http://schemas.microsoft.com/office/drawing/2014/main" id="{A01D86EB-2F29-0F70-8BAC-EA1ED0A5A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54" y="699976"/>
            <a:ext cx="4605670" cy="460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765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51A8FE-C67A-EA68-96C6-E4BE6DEA13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EA35DD-DF53-540C-95E1-B6808084C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Connectivity </a:t>
            </a: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9110A5-2B97-C1FD-CB88-C94920FEC1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149A89-06FA-8D7A-9963-6BC5DEA5FF9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F340BCD-B1DC-CA9B-7362-C1F13FB6F6B7}"/>
              </a:ext>
            </a:extLst>
          </p:cNvPr>
          <p:cNvSpPr txBox="1">
            <a:spLocks/>
          </p:cNvSpPr>
          <p:nvPr/>
        </p:nvSpPr>
        <p:spPr>
          <a:xfrm>
            <a:off x="838200" y="1858750"/>
            <a:ext cx="4605670" cy="1401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35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tabLst/>
              <a:defRPr sz="2400" b="0" i="0" kern="1200">
                <a:solidFill>
                  <a:srgbClr val="A3A983"/>
                </a:solidFill>
                <a:latin typeface="Gibson Book" pitchFamily="2" charset="77"/>
                <a:ea typeface="+mn-ea"/>
                <a:cs typeface="+mn-cs"/>
              </a:defRPr>
            </a:lvl1pPr>
            <a:lvl2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20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2pPr>
            <a:lvl3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Gibson Medium" pitchFamily="2" charset="77"/>
                <a:ea typeface="+mn-ea"/>
                <a:cs typeface="+mn-cs"/>
              </a:defRPr>
            </a:lvl3pPr>
            <a:lvl4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4pPr>
            <a:lvl5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400" b="0" i="0" kern="1200">
                <a:solidFill>
                  <a:srgbClr val="727888"/>
                </a:solidFill>
                <a:latin typeface="Sentinel Book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Proposed Revision</a:t>
            </a:r>
          </a:p>
          <a:p>
            <a:pPr lvl="3"/>
            <a:endParaRPr lang="en-US" sz="1800" dirty="0"/>
          </a:p>
          <a:p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3D9489-FF49-20C6-EDE3-A8D38B6131B0}"/>
              </a:ext>
            </a:extLst>
          </p:cNvPr>
          <p:cNvSpPr txBox="1"/>
          <p:nvPr/>
        </p:nvSpPr>
        <p:spPr>
          <a:xfrm>
            <a:off x="954577" y="2348812"/>
            <a:ext cx="390804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The new hanging culvert model is reasonable and has better model fit than the previous iteration.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If the group agrees, this new model will be including in the update to the stream connectivity indicator.</a:t>
            </a:r>
          </a:p>
          <a:p>
            <a:pPr marL="6350" lvl="3"/>
            <a:endParaRPr lang="en-US" dirty="0">
              <a:latin typeface="Sentinel Book"/>
            </a:endParaRP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463550" lvl="4"/>
            <a:endParaRPr lang="en-US" dirty="0">
              <a:latin typeface="Sentinel Book"/>
            </a:endParaRPr>
          </a:p>
          <a:p>
            <a:pPr marL="349250" lvl="3" indent="-342900">
              <a:buFont typeface="+mj-lt"/>
              <a:buAutoNum type="arabicParenR"/>
            </a:pPr>
            <a:endParaRPr lang="en-US" sz="1800" dirty="0">
              <a:latin typeface="Sentinel Book"/>
            </a:endParaRPr>
          </a:p>
        </p:txBody>
      </p:sp>
      <p:pic>
        <p:nvPicPr>
          <p:cNvPr id="5" name="Picture 4" descr="A map of alberta and canada&#10;&#10;AI-generated content may be incorrect.">
            <a:extLst>
              <a:ext uri="{FF2B5EF4-FFF2-40B4-BE49-F238E27FC236}">
                <a16:creationId xmlns:a16="http://schemas.microsoft.com/office/drawing/2014/main" id="{7127E373-7F04-4C91-DFDB-579F149D84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362" y="1551702"/>
            <a:ext cx="6832638" cy="341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539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93BEDB-6B2C-5DDA-C03C-58CFD6A94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310F4-E02C-7C99-DBA2-6221CE5E8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Stream Connectivity </a:t>
            </a:r>
            <a:endParaRPr lang="en-CA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0849B7-243F-232A-BA79-D181DBBAE3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latin typeface="Gibson Medium" pitchFamily="2" charset="77"/>
              </a:rPr>
              <a:t>Alberta Biodiversity Monitoring Institute   </a:t>
            </a:r>
            <a:r>
              <a:rPr lang="en-US">
                <a:latin typeface="Gibson Book" pitchFamily="2" charset="77"/>
              </a:rPr>
              <a:t>|   Research to Impact</a:t>
            </a:r>
            <a:endParaRPr lang="en-US" dirty="0">
              <a:latin typeface="Gibson Book" pitchFamily="2" charset="77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DCCC77-B46E-D9CB-2DC9-A102E4462E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F4B28B-8B48-5946-8196-0E7E90864B7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8E90AF4B-C35D-1ABA-0546-0232B9FF00C6}"/>
              </a:ext>
            </a:extLst>
          </p:cNvPr>
          <p:cNvSpPr txBox="1">
            <a:spLocks/>
          </p:cNvSpPr>
          <p:nvPr/>
        </p:nvSpPr>
        <p:spPr>
          <a:xfrm>
            <a:off x="838200" y="1858750"/>
            <a:ext cx="4605670" cy="1401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635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tabLst/>
              <a:defRPr sz="2400" b="0" i="0" kern="1200">
                <a:solidFill>
                  <a:srgbClr val="A3A983"/>
                </a:solidFill>
                <a:latin typeface="Gibson Book" pitchFamily="2" charset="77"/>
                <a:ea typeface="+mn-ea"/>
                <a:cs typeface="+mn-cs"/>
              </a:defRPr>
            </a:lvl1pPr>
            <a:lvl2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20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2pPr>
            <a:lvl3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Gibson Medium" pitchFamily="2" charset="77"/>
                <a:ea typeface="+mn-ea"/>
                <a:cs typeface="+mn-cs"/>
              </a:defRPr>
            </a:lvl3pPr>
            <a:lvl4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600" b="0" i="0" kern="1200">
                <a:solidFill>
                  <a:srgbClr val="324458"/>
                </a:solidFill>
                <a:latin typeface="Sentinel Book" pitchFamily="2" charset="0"/>
                <a:ea typeface="+mn-ea"/>
                <a:cs typeface="+mn-cs"/>
              </a:defRPr>
            </a:lvl4pPr>
            <a:lvl5pPr marL="635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tabLst/>
              <a:defRPr sz="1400" b="0" i="0" kern="1200">
                <a:solidFill>
                  <a:srgbClr val="727888"/>
                </a:solidFill>
                <a:latin typeface="Sentinel Book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New documentation</a:t>
            </a:r>
          </a:p>
          <a:p>
            <a:pPr lvl="3"/>
            <a:endParaRPr lang="en-US" sz="1800" dirty="0"/>
          </a:p>
          <a:p>
            <a:endParaRPr lang="en-CA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53F3D3-A60C-BC90-403B-2BA26636662D}"/>
              </a:ext>
            </a:extLst>
          </p:cNvPr>
          <p:cNvSpPr txBox="1"/>
          <p:nvPr/>
        </p:nvSpPr>
        <p:spPr>
          <a:xfrm>
            <a:off x="954577" y="2348812"/>
            <a:ext cx="4093412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New technical documentation will be created based on the proposed update.</a:t>
            </a:r>
          </a:p>
          <a:p>
            <a:pPr marL="349250" lvl="3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A change log will be created to document how version 1 and version 2 of the indicator differ.</a:t>
            </a:r>
          </a:p>
          <a:p>
            <a:pPr marL="806450" lvl="4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Available for internal uses.</a:t>
            </a:r>
          </a:p>
          <a:p>
            <a:pPr marL="806450" lvl="4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Highlights changes in the hanging culvert model.</a:t>
            </a:r>
          </a:p>
          <a:p>
            <a:pPr marL="806450" lvl="4" indent="-342900">
              <a:buFont typeface="Arial" panose="020B0604020202020204" pitchFamily="34" charset="0"/>
              <a:buChar char="•"/>
            </a:pPr>
            <a:r>
              <a:rPr lang="en-US" dirty="0">
                <a:latin typeface="Sentinel Book"/>
              </a:rPr>
              <a:t>Highlights the impact of new ground truth surveys on the indicator.</a:t>
            </a:r>
          </a:p>
          <a:p>
            <a:pPr marL="806450" lvl="4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6350" lvl="3"/>
            <a:endParaRPr lang="en-US" dirty="0">
              <a:latin typeface="Sentinel Book"/>
            </a:endParaRPr>
          </a:p>
          <a:p>
            <a:pPr marL="349250" lvl="3" indent="-342900">
              <a:buFont typeface="Arial" panose="020B0604020202020204" pitchFamily="34" charset="0"/>
              <a:buChar char="•"/>
            </a:pPr>
            <a:endParaRPr lang="en-US" dirty="0">
              <a:latin typeface="Sentinel Book"/>
            </a:endParaRPr>
          </a:p>
          <a:p>
            <a:pPr marL="463550" lvl="4"/>
            <a:endParaRPr lang="en-US" dirty="0">
              <a:latin typeface="Sentinel Book"/>
            </a:endParaRPr>
          </a:p>
          <a:p>
            <a:pPr marL="349250" lvl="3" indent="-342900">
              <a:buFont typeface="+mj-lt"/>
              <a:buAutoNum type="arabicParenR"/>
            </a:pPr>
            <a:endParaRPr lang="en-US" sz="1800" dirty="0">
              <a:latin typeface="Sentinel Book"/>
            </a:endParaRPr>
          </a:p>
        </p:txBody>
      </p:sp>
      <p:pic>
        <p:nvPicPr>
          <p:cNvPr id="5" name="Picture 4" descr="A map of alberta and canada&#10;&#10;AI-generated content may be incorrect.">
            <a:extLst>
              <a:ext uri="{FF2B5EF4-FFF2-40B4-BE49-F238E27FC236}">
                <a16:creationId xmlns:a16="http://schemas.microsoft.com/office/drawing/2014/main" id="{7C26E555-A3A2-D6EF-D580-AC6D60ECF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362" y="1551702"/>
            <a:ext cx="6832638" cy="3416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520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BMI">
      <a:dk1>
        <a:srgbClr val="324457"/>
      </a:dk1>
      <a:lt1>
        <a:srgbClr val="FFFFFF"/>
      </a:lt1>
      <a:dk2>
        <a:srgbClr val="A3A883"/>
      </a:dk2>
      <a:lt2>
        <a:srgbClr val="989BA7"/>
      </a:lt2>
      <a:accent1>
        <a:srgbClr val="A3A883"/>
      </a:accent1>
      <a:accent2>
        <a:srgbClr val="929990"/>
      </a:accent2>
      <a:accent3>
        <a:srgbClr val="324457"/>
      </a:accent3>
      <a:accent4>
        <a:srgbClr val="A3A883"/>
      </a:accent4>
      <a:accent5>
        <a:srgbClr val="324457"/>
      </a:accent5>
      <a:accent6>
        <a:srgbClr val="324457"/>
      </a:accent6>
      <a:hlink>
        <a:srgbClr val="A3A883"/>
      </a:hlink>
      <a:folHlink>
        <a:srgbClr val="A3A88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10336</TotalTime>
  <Words>521</Words>
  <Application>Microsoft Office PowerPoint</Application>
  <PresentationFormat>Widescreen</PresentationFormat>
  <Paragraphs>100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Gibson Book</vt:lpstr>
      <vt:lpstr>Gibson Light</vt:lpstr>
      <vt:lpstr>Gibson Medium</vt:lpstr>
      <vt:lpstr>Sentinel Book</vt:lpstr>
      <vt:lpstr>Sentinel Light</vt:lpstr>
      <vt:lpstr>Office Theme</vt:lpstr>
      <vt:lpstr>Stream Connectivity Update</vt:lpstr>
      <vt:lpstr>Stream Connectivity</vt:lpstr>
      <vt:lpstr>Hanging Culvert Model</vt:lpstr>
      <vt:lpstr>Stream Connectivity </vt:lpstr>
      <vt:lpstr>Stream Connectivity </vt:lpstr>
      <vt:lpstr>Stream Connectivity </vt:lpstr>
      <vt:lpstr>Stream Connectivity </vt:lpstr>
      <vt:lpstr>Stream Connectivity </vt:lpstr>
      <vt:lpstr>Stream Connectivity </vt:lpstr>
      <vt:lpstr>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Landscape Connectivity</dc:title>
  <dc:creator>Brandon Allen</dc:creator>
  <cp:lastModifiedBy>Brandon Allen</cp:lastModifiedBy>
  <cp:revision>882</cp:revision>
  <dcterms:created xsi:type="dcterms:W3CDTF">2020-11-10T19:11:36Z</dcterms:created>
  <dcterms:modified xsi:type="dcterms:W3CDTF">2025-06-03T16:14:09Z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bf2ea38-542c-4b75-bd7d-582ec36a519f_Enabled">
    <vt:lpwstr>true</vt:lpwstr>
  </property>
  <property fmtid="{D5CDD505-2E9C-101B-9397-08002B2CF9AE}" pid="3" name="MSIP_Label_abf2ea38-542c-4b75-bd7d-582ec36a519f_SetDate">
    <vt:lpwstr>2020-12-07T23:34:48Z</vt:lpwstr>
  </property>
  <property fmtid="{D5CDD505-2E9C-101B-9397-08002B2CF9AE}" pid="4" name="MSIP_Label_abf2ea38-542c-4b75-bd7d-582ec36a519f_Method">
    <vt:lpwstr>Standard</vt:lpwstr>
  </property>
  <property fmtid="{D5CDD505-2E9C-101B-9397-08002B2CF9AE}" pid="5" name="MSIP_Label_abf2ea38-542c-4b75-bd7d-582ec36a519f_Name">
    <vt:lpwstr>Protected A</vt:lpwstr>
  </property>
  <property fmtid="{D5CDD505-2E9C-101B-9397-08002B2CF9AE}" pid="6" name="MSIP_Label_abf2ea38-542c-4b75-bd7d-582ec36a519f_SiteId">
    <vt:lpwstr>2bb51c06-af9b-42c5-8bf5-3c3b7b10850b</vt:lpwstr>
  </property>
  <property fmtid="{D5CDD505-2E9C-101B-9397-08002B2CF9AE}" pid="7" name="MSIP_Label_abf2ea38-542c-4b75-bd7d-582ec36a519f_ActionId">
    <vt:lpwstr>2dc87d11-37fc-4b7d-91a8-ca041cec5a42</vt:lpwstr>
  </property>
  <property fmtid="{D5CDD505-2E9C-101B-9397-08002B2CF9AE}" pid="8" name="MSIP_Label_abf2ea38-542c-4b75-bd7d-582ec36a519f_ContentBits">
    <vt:lpwstr>2</vt:lpwstr>
  </property>
</Properties>
</file>