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9144000" cy="5143500" type="screen16x9"/>
  <p:notesSz cx="6858000" cy="9144000"/>
  <p:embeddedFontLst>
    <p:embeddedFont>
      <p:font typeface="Lora" pitchFamily="2" charset="0"/>
      <p:regular r:id="rId30"/>
      <p:bold r:id="rId31"/>
      <p:italic r:id="rId32"/>
      <p:boldItalic r:id="rId33"/>
    </p:embeddedFont>
    <p:embeddedFont>
      <p:font typeface="Montserrat Light" pitchFamily="2" charset="0"/>
      <p:regular r:id="rId34"/>
      <p:bold r:id="rId35"/>
      <p:italic r:id="rId36"/>
      <p:boldItalic r:id="rId37"/>
    </p:embeddedFont>
    <p:embeddedFont>
      <p:font typeface="Montserrat Medium" pitchFamily="2" charset="0"/>
      <p:regular r:id="rId38"/>
      <p:bold r:id="rId39"/>
      <p:italic r:id="rId40"/>
      <p:boldItalic r:id="rId4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nnifer Hird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EF8094D-8ECF-4327-988E-0F39A9F0D289}">
  <a:tblStyle styleId="{EEF8094D-8ECF-4327-988E-0F39A9F0D289}" styleName="Table_0">
    <a:wholeTbl>
      <a:tcTxStyle b="off" i="off">
        <a:font>
          <a:latin typeface="Arial"/>
          <a:ea typeface="Arial"/>
          <a:cs typeface="Arial"/>
        </a:font>
        <a:srgbClr val="324458"/>
      </a:tcTxStyle>
      <a:tcStyle>
        <a:tcBdr>
          <a:lef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0F1EC"/>
          </a:solidFill>
        </a:fill>
      </a:tcStyle>
    </a:wholeTbl>
    <a:band1H>
      <a:tcTxStyle b="off" i="off"/>
      <a:tcStyle>
        <a:tcBdr/>
        <a:fill>
          <a:solidFill>
            <a:srgbClr val="E0E1D8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E0E1D8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rgbClr val="FFFFFF"/>
      </a:tcTxStyle>
      <a:tcStyle>
        <a:tcBdr/>
        <a:fill>
          <a:solidFill>
            <a:srgbClr val="A3A983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/>
        <a:fill>
          <a:solidFill>
            <a:srgbClr val="A3A98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top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A3A983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bottom>
            <a:ln w="3810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A3A983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74C4AC60-02A4-477A-9900-109B3CC64775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971" autoAdjust="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0.fntdata"/><Relationship Id="rId21" Type="http://schemas.openxmlformats.org/officeDocument/2006/relationships/slide" Target="slides/slide20.xml"/><Relationship Id="rId34" Type="http://schemas.openxmlformats.org/officeDocument/2006/relationships/font" Target="fonts/font5.fntdata"/><Relationship Id="rId42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3.fntdata"/><Relationship Id="rId37" Type="http://schemas.openxmlformats.org/officeDocument/2006/relationships/font" Target="fonts/font8.fntdata"/><Relationship Id="rId40" Type="http://schemas.openxmlformats.org/officeDocument/2006/relationships/font" Target="fonts/font11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2.fntdata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1.fntdata"/><Relationship Id="rId35" Type="http://schemas.openxmlformats.org/officeDocument/2006/relationships/font" Target="fonts/font6.fntdata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4.fntdata"/><Relationship Id="rId38" Type="http://schemas.openxmlformats.org/officeDocument/2006/relationships/font" Target="fonts/font9.fntdata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673f4f97bc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g3673f4f97bc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3673f4f97bc_0_3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8" name="Google Shape;248;g3673f4f97bc_0_3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369b7379722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6" name="Google Shape;256;g369b7379722_0_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369b7379722_0_9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9" name="Google Shape;269;g369b7379722_0_9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69b7379722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0" name="Google Shape;280;g369b7379722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369b7379722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3" name="Google Shape;293;g369b7379722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369b7379722_0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4" name="Google Shape;304;g369b7379722_0_1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369b7379722_0_1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9" name="Google Shape;319;g369b7379722_0_1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g36ac4392ea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8" name="Google Shape;328;g36ac4392ea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369bcf07276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Google Shape;334;g369bcf07276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69bcf07276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69bcf07276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673f4f97bc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4" name="Google Shape;154;g3673f4f97bc_0_2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g369bcf07276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4" name="Google Shape;344;g369bcf07276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g369bcf07276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9" name="Google Shape;349;g369bcf07276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g369bcf07276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6" name="Google Shape;356;g369bcf07276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673f4f97bc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1" name="Google Shape;361;g3673f4f97bc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000" dirty="0">
                <a:solidFill>
                  <a:srgbClr val="324458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Representation from Papaschase First Nation, Foothills Ojibway First Nation, Conklin Métis Local 193, Kee-kino Metis Settlement, and Chipewyan Prairie First Nation. There were also members of the Oti-pemisiwak Métis Government, the Faculty of Native Studies, and Braiding Knowledges Canada.</a:t>
            </a:r>
            <a:endParaRPr sz="1000" dirty="0">
              <a:solidFill>
                <a:srgbClr val="324458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 dirty="0">
              <a:solidFill>
                <a:srgbClr val="324458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36ac4392ea9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8" name="Google Shape;368;g36ac4392ea9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</a:pPr>
            <a:endParaRPr sz="1000" dirty="0">
              <a:solidFill>
                <a:srgbClr val="324458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6ac4392ea9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g36ac4392ea9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651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24458"/>
              </a:buClr>
              <a:buSzPts val="1000"/>
              <a:buFont typeface="Montserrat Light"/>
              <a:buNone/>
            </a:pPr>
            <a:endParaRPr sz="1000" dirty="0">
              <a:solidFill>
                <a:srgbClr val="324458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36ac4392ea9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3" name="Google Shape;383;g36ac4392ea9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100"/>
              <a:buNone/>
            </a:pPr>
            <a:endParaRPr sz="1000" dirty="0">
              <a:solidFill>
                <a:srgbClr val="324458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33d47023df1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33d47023df1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3673f4f97bc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2" name="Google Shape;162;g3673f4f97bc_0_3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673f4f97bc_0_3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8" name="Google Shape;168;g3673f4f97bc_0_3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36740a5f785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36740a5f785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5875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369b73797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369b737972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69b7379722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369b7379722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369b7379722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9" name="Google Shape;229;g369b7379722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69b7379722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g369b7379722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40300" y="1031875"/>
            <a:ext cx="4373826" cy="4111626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4497761" y="662025"/>
            <a:ext cx="41889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4497650" y="2838425"/>
            <a:ext cx="4188900" cy="11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pic>
        <p:nvPicPr>
          <p:cNvPr id="58" name="Google Shape;58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093350" y="4430100"/>
            <a:ext cx="1517050" cy="175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A7B17"/>
          </p15:clr>
        </p15:guide>
        <p15:guide id="2" pos="2880">
          <p15:clr>
            <a:srgbClr val="FA7B17"/>
          </p15:clr>
        </p15:guide>
        <p15:guide id="3" pos="5472">
          <p15:clr>
            <a:srgbClr val="FA7B17"/>
          </p15:clr>
        </p15:guide>
        <p15:guide id="4" pos="288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TITLE_AND_BODY_1_1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4153939"/>
            <a:ext cx="9143999" cy="989560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456600" y="445025"/>
            <a:ext cx="8230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body" idx="1"/>
          </p:nvPr>
        </p:nvSpPr>
        <p:spPr>
          <a:xfrm>
            <a:off x="456650" y="1820900"/>
            <a:ext cx="2559000" cy="26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marL="3200400" lvl="6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marL="3657600" lvl="7" indent="-2730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Char char="○"/>
              <a:defRPr/>
            </a:lvl8pPr>
            <a:lvl9pPr marL="4114800" lvl="8" indent="-2730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112" name="Google Shape;112;p23"/>
          <p:cNvSpPr txBox="1">
            <a:spLocks noGrp="1"/>
          </p:cNvSpPr>
          <p:nvPr>
            <p:ph type="subTitle" idx="2"/>
          </p:nvPr>
        </p:nvSpPr>
        <p:spPr>
          <a:xfrm>
            <a:off x="456650" y="1112875"/>
            <a:ext cx="25590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23"/>
          <p:cNvSpPr txBox="1">
            <a:spLocks noGrp="1"/>
          </p:cNvSpPr>
          <p:nvPr>
            <p:ph type="body" idx="3"/>
          </p:nvPr>
        </p:nvSpPr>
        <p:spPr>
          <a:xfrm>
            <a:off x="3292500" y="1820900"/>
            <a:ext cx="2559000" cy="26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marL="3200400" lvl="6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marL="3657600" lvl="7" indent="-2730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Char char="○"/>
              <a:defRPr/>
            </a:lvl8pPr>
            <a:lvl9pPr marL="4114800" lvl="8" indent="-2730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114" name="Google Shape;114;p23"/>
          <p:cNvSpPr txBox="1">
            <a:spLocks noGrp="1"/>
          </p:cNvSpPr>
          <p:nvPr>
            <p:ph type="subTitle" idx="4"/>
          </p:nvPr>
        </p:nvSpPr>
        <p:spPr>
          <a:xfrm>
            <a:off x="3292500" y="1112875"/>
            <a:ext cx="25590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5"/>
          </p:nvPr>
        </p:nvSpPr>
        <p:spPr>
          <a:xfrm>
            <a:off x="6128350" y="1820900"/>
            <a:ext cx="2559000" cy="262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marL="3200400" lvl="6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marL="3657600" lvl="7" indent="-2730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Char char="○"/>
              <a:defRPr/>
            </a:lvl8pPr>
            <a:lvl9pPr marL="4114800" lvl="8" indent="-2730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subTitle" idx="6"/>
          </p:nvPr>
        </p:nvSpPr>
        <p:spPr>
          <a:xfrm>
            <a:off x="6128350" y="1112875"/>
            <a:ext cx="25590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7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119" name="Google Shape;119;p23"/>
          <p:cNvPicPr preferRelativeResize="0"/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A7B17"/>
          </p15:clr>
        </p15:guide>
        <p15:guide id="2" orient="horz" pos="1620">
          <p15:clr>
            <a:srgbClr val="FA7B17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eature Content (Blue)" type="titleOnly">
  <p:cSld name="TITLE_ONLY">
    <p:bg>
      <p:bgPr>
        <a:solidFill>
          <a:schemeClr val="dk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4"/>
          <p:cNvSpPr txBox="1">
            <a:spLocks noGrp="1"/>
          </p:cNvSpPr>
          <p:nvPr>
            <p:ph type="title"/>
          </p:nvPr>
        </p:nvSpPr>
        <p:spPr>
          <a:xfrm>
            <a:off x="311700" y="1046200"/>
            <a:ext cx="8520600" cy="24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Lora"/>
              <a:buNone/>
              <a:defRPr sz="2000" i="1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123" name="Google Shape;123;p24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6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124" name="Google Shape;124;p24"/>
          <p:cNvPicPr preferRelativeResize="0"/>
          <p:nvPr/>
        </p:nvPicPr>
        <p:blipFill rotWithShape="1">
          <a:blip r:embed="rId2">
            <a:alphaModFix amt="76000"/>
          </a:blip>
          <a:srcRect/>
          <a:stretch/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_ONLY_2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128" name="Google Shape;128;p25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129" name="Google Shape;129;p25"/>
          <p:cNvPicPr preferRelativeResize="0"/>
          <p:nvPr/>
        </p:nvPicPr>
        <p:blipFill rotWithShape="1">
          <a:blip r:embed="rId2">
            <a:alphaModFix amt="40000"/>
          </a:blip>
          <a:srcRect/>
          <a:stretch/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1">
  <p:cSld name="TITLE_AND_BODY_1_2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4153939"/>
            <a:ext cx="9143999" cy="98956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6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133" name="Google Shape;133;p26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134" name="Google Shape;134;p26"/>
          <p:cNvPicPr preferRelativeResize="0"/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6"/>
          <p:cNvSpPr txBox="1">
            <a:spLocks noGrp="1"/>
          </p:cNvSpPr>
          <p:nvPr>
            <p:ph type="title"/>
          </p:nvPr>
        </p:nvSpPr>
        <p:spPr>
          <a:xfrm>
            <a:off x="456600" y="445025"/>
            <a:ext cx="823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6"/>
          <p:cNvSpPr txBox="1">
            <a:spLocks noGrp="1"/>
          </p:cNvSpPr>
          <p:nvPr>
            <p:ph type="body" idx="1"/>
          </p:nvPr>
        </p:nvSpPr>
        <p:spPr>
          <a:xfrm>
            <a:off x="456650" y="1703375"/>
            <a:ext cx="8230200" cy="274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85750">
              <a:spcBef>
                <a:spcPts val="16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>
              <a:spcBef>
                <a:spcPts val="16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79400"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marL="3200400" lvl="6" indent="-279400"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marL="3657600" lvl="7" indent="-273050">
              <a:spcBef>
                <a:spcPts val="1600"/>
              </a:spcBef>
              <a:spcAft>
                <a:spcPts val="0"/>
              </a:spcAft>
              <a:buSzPts val="700"/>
              <a:buChar char="○"/>
              <a:defRPr/>
            </a:lvl8pPr>
            <a:lvl9pPr marL="4114800" lvl="8" indent="-273050">
              <a:spcBef>
                <a:spcPts val="1600"/>
              </a:spcBef>
              <a:spcAft>
                <a:spcPts val="1600"/>
              </a:spcAft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subTitle" idx="3"/>
          </p:nvPr>
        </p:nvSpPr>
        <p:spPr>
          <a:xfrm>
            <a:off x="456650" y="1112875"/>
            <a:ext cx="8230200" cy="4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 2">
  <p:cSld name="TITLE_AND_BODY_1_3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0" y="4153939"/>
            <a:ext cx="9143999" cy="98956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7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>
              <a:buNone/>
              <a:defRPr sz="8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141" name="Google Shape;141;p27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lvl="1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lvl="2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lvl="3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lvl="4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lvl="5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lvl="6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lvl="7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lvl="8" algn="l">
              <a:buNone/>
              <a:defRPr sz="700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142" name="Google Shape;142;p27"/>
          <p:cNvPicPr preferRelativeResize="0"/>
          <p:nvPr/>
        </p:nvPicPr>
        <p:blipFill>
          <a:blip r:embed="rId3">
            <a:alphaModFix amt="40000"/>
          </a:blip>
          <a:stretch>
            <a:fillRect/>
          </a:stretch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7"/>
          <p:cNvSpPr txBox="1">
            <a:spLocks noGrp="1"/>
          </p:cNvSpPr>
          <p:nvPr>
            <p:ph type="title"/>
          </p:nvPr>
        </p:nvSpPr>
        <p:spPr>
          <a:xfrm>
            <a:off x="456600" y="445025"/>
            <a:ext cx="823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7"/>
          <p:cNvSpPr txBox="1">
            <a:spLocks noGrp="1"/>
          </p:cNvSpPr>
          <p:nvPr>
            <p:ph type="body" idx="1"/>
          </p:nvPr>
        </p:nvSpPr>
        <p:spPr>
          <a:xfrm>
            <a:off x="456650" y="1703375"/>
            <a:ext cx="8230200" cy="274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292100"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85750">
              <a:spcBef>
                <a:spcPts val="16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>
              <a:spcBef>
                <a:spcPts val="16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79400"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marL="3200400" lvl="6" indent="-279400"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marL="3657600" lvl="7" indent="-273050">
              <a:spcBef>
                <a:spcPts val="1600"/>
              </a:spcBef>
              <a:spcAft>
                <a:spcPts val="0"/>
              </a:spcAft>
              <a:buSzPts val="700"/>
              <a:buChar char="○"/>
              <a:defRPr/>
            </a:lvl8pPr>
            <a:lvl9pPr marL="4114800" lvl="8" indent="-273050">
              <a:spcBef>
                <a:spcPts val="1600"/>
              </a:spcBef>
              <a:spcAft>
                <a:spcPts val="1600"/>
              </a:spcAft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145" name="Google Shape;145;p27"/>
          <p:cNvSpPr txBox="1">
            <a:spLocks noGrp="1"/>
          </p:cNvSpPr>
          <p:nvPr>
            <p:ph type="subTitle" idx="3"/>
          </p:nvPr>
        </p:nvSpPr>
        <p:spPr>
          <a:xfrm>
            <a:off x="456650" y="1112875"/>
            <a:ext cx="8230200" cy="4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4153939"/>
            <a:ext cx="9143999" cy="98956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62" name="Google Shape;62;p15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63" name="Google Shape;63;p15"/>
          <p:cNvPicPr preferRelativeResize="0"/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5"/>
          <p:cNvSpPr txBox="1">
            <a:spLocks noGrp="1"/>
          </p:cNvSpPr>
          <p:nvPr>
            <p:ph type="title"/>
          </p:nvPr>
        </p:nvSpPr>
        <p:spPr>
          <a:xfrm>
            <a:off x="456600" y="445025"/>
            <a:ext cx="8230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body" idx="1"/>
          </p:nvPr>
        </p:nvSpPr>
        <p:spPr>
          <a:xfrm>
            <a:off x="456650" y="1703375"/>
            <a:ext cx="8230200" cy="27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marL="3200400" lvl="6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marL="3657600" lvl="7" indent="-2730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Char char="○"/>
              <a:defRPr/>
            </a:lvl8pPr>
            <a:lvl9pPr marL="4114800" lvl="8" indent="-2730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ubTitle" idx="3"/>
          </p:nvPr>
        </p:nvSpPr>
        <p:spPr>
          <a:xfrm>
            <a:off x="456650" y="1112875"/>
            <a:ext cx="82302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(Silhouette)">
  <p:cSld name="BLANK_1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4153939"/>
            <a:ext cx="9143999" cy="98956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6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70" name="Google Shape;70;p16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71" name="Google Shape;71;p16"/>
          <p:cNvPicPr preferRelativeResize="0"/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74" name="Google Shape;74;p17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75" name="Google Shape;75;p17"/>
          <p:cNvPicPr preferRelativeResize="0"/>
          <p:nvPr/>
        </p:nvPicPr>
        <p:blipFill rotWithShape="1">
          <a:blip r:embed="rId2">
            <a:alphaModFix amt="40000"/>
          </a:blip>
          <a:srcRect/>
          <a:stretch/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>
  <p:cSld name="TITLE_AND_BODY_1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4153939"/>
            <a:ext cx="9143999" cy="98956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8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79" name="Google Shape;79;p18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80" name="Google Shape;80;p18"/>
          <p:cNvPicPr preferRelativeResize="0"/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8"/>
          <p:cNvSpPr txBox="1">
            <a:spLocks noGrp="1"/>
          </p:cNvSpPr>
          <p:nvPr>
            <p:ph type="title"/>
          </p:nvPr>
        </p:nvSpPr>
        <p:spPr>
          <a:xfrm>
            <a:off x="456600" y="445025"/>
            <a:ext cx="82302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1"/>
          </p:nvPr>
        </p:nvSpPr>
        <p:spPr>
          <a:xfrm>
            <a:off x="456650" y="1703375"/>
            <a:ext cx="3887100" cy="27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marL="3200400" lvl="6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marL="3657600" lvl="7" indent="-2730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Char char="○"/>
              <a:defRPr/>
            </a:lvl8pPr>
            <a:lvl9pPr marL="4114800" lvl="8" indent="-2730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subTitle" idx="3"/>
          </p:nvPr>
        </p:nvSpPr>
        <p:spPr>
          <a:xfrm>
            <a:off x="456650" y="1112875"/>
            <a:ext cx="38871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4"/>
          </p:nvPr>
        </p:nvSpPr>
        <p:spPr>
          <a:xfrm>
            <a:off x="4799750" y="1703375"/>
            <a:ext cx="3887100" cy="274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marL="914400" lvl="1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○"/>
              <a:defRPr/>
            </a:lvl2pPr>
            <a:lvl3pPr marL="1371600" lvl="2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Char char="■"/>
              <a:defRPr/>
            </a:lvl3pPr>
            <a:lvl4pPr marL="1828800" lvl="3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●"/>
              <a:defRPr/>
            </a:lvl4pPr>
            <a:lvl5pPr marL="2286000" lvl="4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Char char="○"/>
              <a:defRPr/>
            </a:lvl5pPr>
            <a:lvl6pPr marL="2743200" lvl="5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■"/>
              <a:defRPr/>
            </a:lvl6pPr>
            <a:lvl7pPr marL="3200400" lvl="6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Char char="●"/>
              <a:defRPr/>
            </a:lvl7pPr>
            <a:lvl8pPr marL="3657600" lvl="7" indent="-2730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Char char="○"/>
              <a:defRPr/>
            </a:lvl8pPr>
            <a:lvl9pPr marL="4114800" lvl="8" indent="-2730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subTitle" idx="5"/>
          </p:nvPr>
        </p:nvSpPr>
        <p:spPr>
          <a:xfrm>
            <a:off x="4799750" y="1112875"/>
            <a:ext cx="38871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600">
                <a:solidFill>
                  <a:schemeClr val="dk2"/>
                </a:solidFill>
              </a:defRPr>
            </a:lvl1pPr>
            <a:lvl2pPr lvl="1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2pPr>
            <a:lvl3pPr lvl="2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/>
            </a:lvl3pPr>
            <a:lvl4pPr lvl="3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4pPr>
            <a:lvl5pPr lvl="4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900"/>
              <a:buNone/>
              <a:defRPr/>
            </a:lvl5pPr>
            <a:lvl6pPr lvl="5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6pPr>
            <a:lvl7pPr lvl="6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800"/>
              <a:buNone/>
              <a:defRPr/>
            </a:lvl7pPr>
            <a:lvl8pPr lvl="7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700"/>
              <a:buNone/>
              <a:defRPr/>
            </a:lvl8pPr>
            <a:lvl9pPr lvl="8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7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0">
          <p15:clr>
            <a:srgbClr val="FA7B17"/>
          </p15:clr>
        </p15:guide>
        <p15:guide id="2" orient="horz" pos="1620">
          <p15:clr>
            <a:srgbClr val="FA7B17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16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(Silhouette)">
  <p:cSld name="TITLE_ONLY_1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flipH="1">
            <a:off x="0" y="4153939"/>
            <a:ext cx="9143999" cy="98956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0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96" name="Google Shape;96;p20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97" name="Google Shape;97;p20"/>
          <p:cNvPicPr preferRelativeResize="0"/>
          <p:nvPr/>
        </p:nvPicPr>
        <p:blipFill rotWithShape="1">
          <a:blip r:embed="rId3">
            <a:alphaModFix amt="40000"/>
          </a:blip>
          <a:srcRect/>
          <a:stretch/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af Background">
  <p:cSld name="TITLE_1_1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21"/>
          <p:cNvPicPr preferRelativeResize="0"/>
          <p:nvPr/>
        </p:nvPicPr>
        <p:blipFill rotWithShape="1">
          <a:blip r:embed="rId2">
            <a:alphaModFix amt="16000"/>
          </a:blip>
          <a:srcRect/>
          <a:stretch/>
        </p:blipFill>
        <p:spPr>
          <a:xfrm>
            <a:off x="-40300" y="1373500"/>
            <a:ext cx="4010424" cy="3769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sldNum" idx="12"/>
          </p:nvPr>
        </p:nvSpPr>
        <p:spPr>
          <a:xfrm>
            <a:off x="7718483" y="4749892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700"/>
          </a:p>
        </p:txBody>
      </p:sp>
      <p:sp>
        <p:nvSpPr>
          <p:cNvPr id="102" name="Google Shape;102;p21"/>
          <p:cNvSpPr txBox="1">
            <a:spLocks noGrp="1"/>
          </p:cNvSpPr>
          <p:nvPr>
            <p:ph type="sldNum" idx="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103" name="Google Shape;103;p21"/>
          <p:cNvPicPr preferRelativeResize="0"/>
          <p:nvPr/>
        </p:nvPicPr>
        <p:blipFill rotWithShape="1">
          <a:blip r:embed="rId2">
            <a:alphaModFix amt="40000"/>
          </a:blip>
          <a:srcRect/>
          <a:stretch/>
        </p:blipFill>
        <p:spPr>
          <a:xfrm>
            <a:off x="8390976" y="4807649"/>
            <a:ext cx="295824" cy="278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A7B17"/>
          </p15:clr>
        </p15:guide>
        <p15:guide id="2" pos="2880">
          <p15:clr>
            <a:srgbClr val="FA7B17"/>
          </p15:clr>
        </p15:guide>
        <p15:guide id="3" pos="5472">
          <p15:clr>
            <a:srgbClr val="FA7B17"/>
          </p15:clr>
        </p15:guide>
        <p15:guide id="4" pos="288">
          <p15:clr>
            <a:srgbClr val="FA7B17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Divider" type="secHead">
  <p:cSld name="SECTION_HEADER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>
            <a:spLocks noGrp="1"/>
          </p:cNvSpPr>
          <p:nvPr>
            <p:ph type="ctrTitle"/>
          </p:nvPr>
        </p:nvSpPr>
        <p:spPr>
          <a:xfrm>
            <a:off x="3970125" y="662025"/>
            <a:ext cx="4716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6" name="Google Shape;106;p22"/>
          <p:cNvSpPr txBox="1">
            <a:spLocks noGrp="1"/>
          </p:cNvSpPr>
          <p:nvPr>
            <p:ph type="subTitle" idx="1"/>
          </p:nvPr>
        </p:nvSpPr>
        <p:spPr>
          <a:xfrm>
            <a:off x="3970000" y="2838425"/>
            <a:ext cx="4716600" cy="11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sldNum" idx="12"/>
          </p:nvPr>
        </p:nvSpPr>
        <p:spPr>
          <a:xfrm>
            <a:off x="456649" y="4749900"/>
            <a:ext cx="4115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  <a:defRPr sz="700" b="0" i="0" u="none" strike="noStrike" cap="none">
                <a:solidFill>
                  <a:schemeClr val="accent3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Alberta Biodiversity Monitoring Institute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 |  Research to Impact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ontserrat Light"/>
              <a:buNone/>
              <a:defRPr sz="2800" b="0" i="0" u="none" strike="noStrike" cap="non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Lora"/>
              <a:buChar char="●"/>
              <a:defRPr sz="1100" b="0" i="0" u="none" strike="noStrike" cap="non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marL="914400" marR="0" lvl="1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Light"/>
              <a:buChar char="○"/>
              <a:defRPr sz="1000" b="0" i="0" u="none" strike="noStrike" cap="none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marL="1371600" marR="0" lvl="2" indent="-2921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Montserrat Medium"/>
              <a:buChar char="■"/>
              <a:defRPr sz="1000" b="0" i="0" u="none" strike="noStrike" cap="none">
                <a:solidFill>
                  <a:schemeClr val="dk1"/>
                </a:solidFill>
                <a:latin typeface="Montserrat Medium"/>
                <a:ea typeface="Montserrat Medium"/>
                <a:cs typeface="Montserrat Medium"/>
                <a:sym typeface="Montserrat Medium"/>
              </a:defRPr>
            </a:lvl3pPr>
            <a:lvl4pPr marL="1828800" marR="0" lvl="3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Lora"/>
              <a:buChar char="●"/>
              <a:defRPr sz="900" b="0" i="0" u="none" strike="noStrike" cap="non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marL="2286000" marR="0" lvl="4" indent="-2857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900"/>
              <a:buFont typeface="Lora"/>
              <a:buChar char="○"/>
              <a:defRPr sz="900" b="0" i="0" u="none" strike="noStrike" cap="none">
                <a:solidFill>
                  <a:schemeClr val="lt2"/>
                </a:solidFill>
                <a:latin typeface="Lora"/>
                <a:ea typeface="Lora"/>
                <a:cs typeface="Lora"/>
                <a:sym typeface="Lora"/>
              </a:defRPr>
            </a:lvl5pPr>
            <a:lvl6pPr marL="2743200" marR="0" lvl="5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800"/>
              <a:buFont typeface="Montserrat Light"/>
              <a:buChar char="■"/>
              <a:defRPr sz="800" b="0" i="0" u="none" strike="noStrike" cap="none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marL="3200400" marR="0" lvl="6" indent="-279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Montserrat Light"/>
              <a:buChar char="●"/>
              <a:defRPr sz="800" b="0" i="0" u="none" strike="noStrike" cap="none">
                <a:solidFill>
                  <a:schemeClr val="accent3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marL="3657600" marR="0" lvl="7" indent="-27305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3"/>
              </a:buClr>
              <a:buSzPts val="700"/>
              <a:buFont typeface="Lora"/>
              <a:buChar char="○"/>
              <a:defRPr sz="700" b="0" i="0" u="none" strike="noStrike" cap="none">
                <a:solidFill>
                  <a:schemeClr val="accent3"/>
                </a:solidFill>
                <a:latin typeface="Lora"/>
                <a:ea typeface="Lora"/>
                <a:cs typeface="Lora"/>
                <a:sym typeface="Lora"/>
              </a:defRPr>
            </a:lvl8pPr>
            <a:lvl9pPr marL="4114800" marR="0" lvl="8" indent="-27305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3"/>
              </a:buClr>
              <a:buSzPts val="700"/>
              <a:buFont typeface="Lora"/>
              <a:buChar char="■"/>
              <a:defRPr sz="700" b="0" i="0" u="none" strike="noStrike" cap="none">
                <a:solidFill>
                  <a:schemeClr val="accent3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8"/>
          <p:cNvSpPr txBox="1">
            <a:spLocks noGrp="1"/>
          </p:cNvSpPr>
          <p:nvPr>
            <p:ph type="ctrTitle"/>
          </p:nvPr>
        </p:nvSpPr>
        <p:spPr>
          <a:xfrm>
            <a:off x="4497769" y="889911"/>
            <a:ext cx="4360500" cy="192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Play"/>
              <a:buNone/>
            </a:pPr>
            <a:r>
              <a:rPr lang="en" sz="3300"/>
              <a:t>Wetland Advisory Group</a:t>
            </a:r>
            <a:endParaRPr sz="3300"/>
          </a:p>
        </p:txBody>
      </p:sp>
      <p:sp>
        <p:nvSpPr>
          <p:cNvPr id="151" name="Google Shape;151;p28"/>
          <p:cNvSpPr txBox="1">
            <a:spLocks noGrp="1"/>
          </p:cNvSpPr>
          <p:nvPr>
            <p:ph type="subTitle" idx="1"/>
          </p:nvPr>
        </p:nvSpPr>
        <p:spPr>
          <a:xfrm>
            <a:off x="4497650" y="2885634"/>
            <a:ext cx="4188900" cy="101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/>
              <a:t>June 26,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7"/>
          <p:cNvSpPr txBox="1">
            <a:spLocks noGrp="1"/>
          </p:cNvSpPr>
          <p:nvPr>
            <p:ph type="title"/>
          </p:nvPr>
        </p:nvSpPr>
        <p:spPr>
          <a:xfrm>
            <a:off x="551198" y="386875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HydroPatterns Pilot: Results</a:t>
            </a:r>
            <a:endParaRPr/>
          </a:p>
        </p:txBody>
      </p:sp>
      <p:sp>
        <p:nvSpPr>
          <p:cNvPr id="251" name="Google Shape;251;p37"/>
          <p:cNvSpPr txBox="1"/>
          <p:nvPr/>
        </p:nvSpPr>
        <p:spPr>
          <a:xfrm>
            <a:off x="456650" y="1610275"/>
            <a:ext cx="5117400" cy="299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 lvl="0" indent="-349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4458"/>
              </a:buClr>
              <a:buSzPts val="1300"/>
              <a:buFont typeface="Arial"/>
              <a:buAutoNum type="arabicParenR"/>
            </a:pP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Monthly </a:t>
            </a:r>
            <a:r>
              <a:rPr lang="en" sz="1300" b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open surface water maps</a:t>
            </a: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 for each year</a:t>
            </a:r>
            <a:endParaRPr sz="13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342900" lvl="0" indent="-3492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4458"/>
              </a:buClr>
              <a:buSzPts val="1300"/>
              <a:buFont typeface="Arial"/>
              <a:buAutoNum type="arabicParenR"/>
            </a:pP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Seasonal </a:t>
            </a:r>
            <a:r>
              <a:rPr lang="en" sz="1300" b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inundation frequency maps</a:t>
            </a: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 for spring, summer, and fall</a:t>
            </a:r>
            <a:endParaRPr sz="13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342900" lvl="0" indent="-3492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4458"/>
              </a:buClr>
              <a:buSzPts val="1300"/>
              <a:buFont typeface="Arial"/>
              <a:buAutoNum type="arabicParenR"/>
            </a:pP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Annual </a:t>
            </a:r>
            <a:r>
              <a:rPr lang="en" sz="1300" b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inundation frequency maps</a:t>
            </a:r>
            <a:endParaRPr sz="1300" b="1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342900" lvl="0" indent="-3492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4458"/>
              </a:buClr>
              <a:buSzPts val="1300"/>
              <a:buFont typeface="Arial"/>
              <a:buAutoNum type="arabicParenR"/>
            </a:pP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Multi-annual </a:t>
            </a:r>
            <a:r>
              <a:rPr lang="en" sz="1300" b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average inundation frequency map</a:t>
            </a:r>
            <a:endParaRPr sz="1300" b="1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342900" lvl="0" indent="-3492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324458"/>
              </a:buClr>
              <a:buSzPts val="1300"/>
              <a:buFont typeface="Arial"/>
              <a:buAutoNum type="arabicParenR"/>
            </a:pPr>
            <a:r>
              <a:rPr lang="en" sz="1300" b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Change detection</a:t>
            </a: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 in total open surface water extent from month to month</a:t>
            </a:r>
            <a:endParaRPr sz="13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300" b="1" i="1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i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Inundation frequency</a:t>
            </a: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 is defined as the </a:t>
            </a:r>
            <a:r>
              <a:rPr lang="en" sz="1300" i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percentage of time each pixel is flooded.</a:t>
            </a:r>
            <a:endParaRPr sz="1300" i="1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endParaRPr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52" name="Google Shape;252;p37"/>
          <p:cNvSpPr txBox="1"/>
          <p:nvPr/>
        </p:nvSpPr>
        <p:spPr>
          <a:xfrm>
            <a:off x="363225" y="1036675"/>
            <a:ext cx="25590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HydroPatterns Outputs</a:t>
            </a:r>
            <a:endParaRPr sz="15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53" name="Google Shape;253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00362" y="1383912"/>
            <a:ext cx="2839463" cy="2999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8"/>
          <p:cNvSpPr txBox="1">
            <a:spLocks noGrp="1"/>
          </p:cNvSpPr>
          <p:nvPr>
            <p:ph type="title"/>
          </p:nvPr>
        </p:nvSpPr>
        <p:spPr>
          <a:xfrm>
            <a:off x="551198" y="386875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HydroPatterns Pilot: Results</a:t>
            </a:r>
            <a:endParaRPr/>
          </a:p>
        </p:txBody>
      </p:sp>
      <p:sp>
        <p:nvSpPr>
          <p:cNvPr id="259" name="Google Shape;259;p38"/>
          <p:cNvSpPr txBox="1"/>
          <p:nvPr/>
        </p:nvSpPr>
        <p:spPr>
          <a:xfrm>
            <a:off x="304200" y="966025"/>
            <a:ext cx="25590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Boreal Pilot Area</a:t>
            </a:r>
            <a:endParaRPr sz="15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60" name="Google Shape;260;p38" title="Annual_IF_Boreal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07825" y="1719538"/>
            <a:ext cx="2467599" cy="319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38" title="Seasonal_IF_Boreal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4975" y="1719520"/>
            <a:ext cx="2467599" cy="319262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2" name="Google Shape;262;p38"/>
          <p:cNvGrpSpPr/>
          <p:nvPr/>
        </p:nvGrpSpPr>
        <p:grpSpPr>
          <a:xfrm>
            <a:off x="6196175" y="1062775"/>
            <a:ext cx="2561800" cy="3849372"/>
            <a:chOff x="6348575" y="986575"/>
            <a:chExt cx="2561800" cy="3849372"/>
          </a:xfrm>
        </p:grpSpPr>
        <p:pic>
          <p:nvPicPr>
            <p:cNvPr id="263" name="Google Shape;263;p38" title="McClellandLake_SeasonalIF_GIF.gif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348575" y="1521475"/>
              <a:ext cx="2561800" cy="331447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4" name="Google Shape;264;p38"/>
            <p:cNvSpPr txBox="1"/>
            <p:nvPr/>
          </p:nvSpPr>
          <p:spPr>
            <a:xfrm>
              <a:off x="6348575" y="986575"/>
              <a:ext cx="2561700" cy="49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324458"/>
                  </a:solidFill>
                  <a:latin typeface="Lora"/>
                  <a:ea typeface="Lora"/>
                  <a:cs typeface="Lora"/>
                  <a:sym typeface="Lora"/>
                </a:rPr>
                <a:t>Detailed view of McClelland  Lake Wetland Complexes</a:t>
              </a:r>
              <a:endParaRPr sz="11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endParaRPr>
            </a:p>
          </p:txBody>
        </p:sp>
      </p:grpSp>
      <p:sp>
        <p:nvSpPr>
          <p:cNvPr id="265" name="Google Shape;265;p38"/>
          <p:cNvSpPr txBox="1"/>
          <p:nvPr/>
        </p:nvSpPr>
        <p:spPr>
          <a:xfrm>
            <a:off x="304200" y="1335925"/>
            <a:ext cx="2748000" cy="3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Seasonal Inundation Frequency Maps</a:t>
            </a:r>
            <a:endParaRPr sz="11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66" name="Google Shape;266;p38"/>
          <p:cNvSpPr txBox="1"/>
          <p:nvPr/>
        </p:nvSpPr>
        <p:spPr>
          <a:xfrm>
            <a:off x="3223775" y="1335925"/>
            <a:ext cx="2632200" cy="3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Annual Inundation Frequency Maps</a:t>
            </a:r>
            <a:endParaRPr sz="11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9"/>
          <p:cNvSpPr txBox="1">
            <a:spLocks noGrp="1"/>
          </p:cNvSpPr>
          <p:nvPr>
            <p:ph type="title"/>
          </p:nvPr>
        </p:nvSpPr>
        <p:spPr>
          <a:xfrm>
            <a:off x="551198" y="386875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HydroPatterns Pilot: Results</a:t>
            </a:r>
            <a:endParaRPr/>
          </a:p>
        </p:txBody>
      </p:sp>
      <p:sp>
        <p:nvSpPr>
          <p:cNvPr id="272" name="Google Shape;272;p39"/>
          <p:cNvSpPr txBox="1"/>
          <p:nvPr/>
        </p:nvSpPr>
        <p:spPr>
          <a:xfrm>
            <a:off x="304200" y="966025"/>
            <a:ext cx="25590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Boreal Pilot Area</a:t>
            </a:r>
            <a:endParaRPr sz="15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73" name="Google Shape;273;p39" title="Average_IF_20202023_April7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7038" y="1781625"/>
            <a:ext cx="2438224" cy="3154452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9"/>
          <p:cNvSpPr txBox="1"/>
          <p:nvPr/>
        </p:nvSpPr>
        <p:spPr>
          <a:xfrm>
            <a:off x="304200" y="1301825"/>
            <a:ext cx="2887800" cy="4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Multi-year Average Inundation Frequency Map</a:t>
            </a:r>
            <a:endParaRPr sz="11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75" name="Google Shape;27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36226" y="1017725"/>
            <a:ext cx="5192033" cy="237875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6" name="Google Shape;276;p39"/>
          <p:cNvGraphicFramePr/>
          <p:nvPr/>
        </p:nvGraphicFramePr>
        <p:xfrm>
          <a:off x="3620413" y="3607975"/>
          <a:ext cx="3263175" cy="1328100"/>
        </p:xfrm>
        <a:graphic>
          <a:graphicData uri="http://schemas.openxmlformats.org/drawingml/2006/table">
            <a:tbl>
              <a:tblPr>
                <a:noFill/>
                <a:tableStyleId>{74C4AC60-02A4-477A-9900-109B3CC64775}</a:tableStyleId>
              </a:tblPr>
              <a:tblGrid>
                <a:gridCol w="173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Class</a:t>
                      </a:r>
                      <a:endParaRPr sz="1100" b="1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Percent coverage</a:t>
                      </a:r>
                      <a:endParaRPr sz="1100" b="1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Permanent water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3%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Non-permanent water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6%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Permanent land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91%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7" name="Google Shape;277;p39"/>
          <p:cNvSpPr txBox="1"/>
          <p:nvPr/>
        </p:nvSpPr>
        <p:spPr>
          <a:xfrm>
            <a:off x="7132950" y="3675875"/>
            <a:ext cx="1867800" cy="10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Note:</a:t>
            </a:r>
            <a:r>
              <a:rPr lang="en" sz="10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 Surface water extent in both lotic (flowing) and lentic habitats were mapped, but only lentic surface water maps were validated</a:t>
            </a:r>
            <a:endParaRPr sz="10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0"/>
          <p:cNvSpPr txBox="1">
            <a:spLocks noGrp="1"/>
          </p:cNvSpPr>
          <p:nvPr>
            <p:ph type="title"/>
          </p:nvPr>
        </p:nvSpPr>
        <p:spPr>
          <a:xfrm>
            <a:off x="551198" y="386875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HydroPatterns Pilot: Results</a:t>
            </a:r>
            <a:endParaRPr/>
          </a:p>
        </p:txBody>
      </p:sp>
      <p:pic>
        <p:nvPicPr>
          <p:cNvPr id="283" name="Google Shape;283;p40" title="GIF_SeasonalIF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600" y="1719375"/>
            <a:ext cx="2447724" cy="3166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40" title="GIF_AnnualIF.gif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0700" y="1719395"/>
            <a:ext cx="2447724" cy="3166867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40"/>
          <p:cNvSpPr txBox="1"/>
          <p:nvPr/>
        </p:nvSpPr>
        <p:spPr>
          <a:xfrm>
            <a:off x="574025" y="1330375"/>
            <a:ext cx="2682300" cy="3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Seasonal Inundation Frequency Maps</a:t>
            </a:r>
            <a:endParaRPr sz="11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86" name="Google Shape;286;p40"/>
          <p:cNvSpPr txBox="1"/>
          <p:nvPr/>
        </p:nvSpPr>
        <p:spPr>
          <a:xfrm>
            <a:off x="3489900" y="1330375"/>
            <a:ext cx="2647200" cy="3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Annual Inundation Frequency Maps</a:t>
            </a:r>
            <a:endParaRPr sz="11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grpSp>
        <p:nvGrpSpPr>
          <p:cNvPr id="287" name="Google Shape;287;p40"/>
          <p:cNvGrpSpPr/>
          <p:nvPr/>
        </p:nvGrpSpPr>
        <p:grpSpPr>
          <a:xfrm>
            <a:off x="6335225" y="1222200"/>
            <a:ext cx="2460977" cy="3672644"/>
            <a:chOff x="6335225" y="1222200"/>
            <a:chExt cx="2460977" cy="3672644"/>
          </a:xfrm>
        </p:grpSpPr>
        <p:pic>
          <p:nvPicPr>
            <p:cNvPr id="288" name="Google Shape;288;p40" title="GadsbyLakeNaturalArea_AnnualIF_GIF.gif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335225" y="1710812"/>
              <a:ext cx="2460977" cy="318403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9" name="Google Shape;289;p40"/>
            <p:cNvSpPr txBox="1"/>
            <p:nvPr/>
          </p:nvSpPr>
          <p:spPr>
            <a:xfrm>
              <a:off x="6335225" y="1222200"/>
              <a:ext cx="2460900" cy="497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rgbClr val="324458"/>
                  </a:solidFill>
                  <a:latin typeface="Lora"/>
                  <a:ea typeface="Lora"/>
                  <a:cs typeface="Lora"/>
                  <a:sym typeface="Lora"/>
                </a:rPr>
                <a:t>Detailed view of Gadsby Lake Natural Area</a:t>
              </a:r>
              <a:endParaRPr sz="11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endParaRPr>
            </a:p>
          </p:txBody>
        </p:sp>
      </p:grpSp>
      <p:sp>
        <p:nvSpPr>
          <p:cNvPr id="290" name="Google Shape;290;p40"/>
          <p:cNvSpPr txBox="1"/>
          <p:nvPr/>
        </p:nvSpPr>
        <p:spPr>
          <a:xfrm>
            <a:off x="304200" y="966025"/>
            <a:ext cx="31857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Prairie Parkland Pilot Area</a:t>
            </a:r>
            <a:endParaRPr sz="15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41"/>
          <p:cNvSpPr txBox="1">
            <a:spLocks noGrp="1"/>
          </p:cNvSpPr>
          <p:nvPr>
            <p:ph type="title"/>
          </p:nvPr>
        </p:nvSpPr>
        <p:spPr>
          <a:xfrm>
            <a:off x="551198" y="386875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HydroPatterns Pilot: Results</a:t>
            </a:r>
            <a:endParaRPr/>
          </a:p>
        </p:txBody>
      </p:sp>
      <p:sp>
        <p:nvSpPr>
          <p:cNvPr id="296" name="Google Shape;296;p41"/>
          <p:cNvSpPr txBox="1"/>
          <p:nvPr/>
        </p:nvSpPr>
        <p:spPr>
          <a:xfrm>
            <a:off x="304200" y="966025"/>
            <a:ext cx="31857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Prairie Parkland Pilot Area</a:t>
            </a:r>
            <a:endParaRPr sz="15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97" name="Google Shape;297;p41" title="Average_IF_20202023_April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825" y="1897050"/>
            <a:ext cx="2428310" cy="3141627"/>
          </a:xfrm>
          <a:prstGeom prst="rect">
            <a:avLst/>
          </a:prstGeom>
          <a:noFill/>
          <a:ln>
            <a:noFill/>
          </a:ln>
        </p:spPr>
      </p:pic>
      <p:sp>
        <p:nvSpPr>
          <p:cNvPr id="298" name="Google Shape;298;p41"/>
          <p:cNvSpPr txBox="1"/>
          <p:nvPr/>
        </p:nvSpPr>
        <p:spPr>
          <a:xfrm>
            <a:off x="561900" y="1360650"/>
            <a:ext cx="2428200" cy="4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Multi-year Average Inundation Frequency Map</a:t>
            </a:r>
            <a:endParaRPr sz="11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99" name="Google Shape;299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46899" y="1169725"/>
            <a:ext cx="5721200" cy="190145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00" name="Google Shape;300;p41"/>
          <p:cNvGraphicFramePr/>
          <p:nvPr/>
        </p:nvGraphicFramePr>
        <p:xfrm>
          <a:off x="3620413" y="3607975"/>
          <a:ext cx="3263175" cy="1328100"/>
        </p:xfrm>
        <a:graphic>
          <a:graphicData uri="http://schemas.openxmlformats.org/drawingml/2006/table">
            <a:tbl>
              <a:tblPr>
                <a:noFill/>
                <a:tableStyleId>{74C4AC60-02A4-477A-9900-109B3CC64775}</a:tableStyleId>
              </a:tblPr>
              <a:tblGrid>
                <a:gridCol w="1733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2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Class</a:t>
                      </a:r>
                      <a:endParaRPr sz="1100" b="1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 b="1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Percent coverage</a:t>
                      </a:r>
                      <a:endParaRPr sz="1100" b="1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Permanent water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4%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2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Non-permanent water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7%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0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Permanent land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7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89%</a:t>
                      </a:r>
                      <a:endParaRPr sz="1100">
                        <a:solidFill>
                          <a:srgbClr val="324458"/>
                        </a:solidFill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01" name="Google Shape;301;p41"/>
          <p:cNvSpPr txBox="1"/>
          <p:nvPr/>
        </p:nvSpPr>
        <p:spPr>
          <a:xfrm>
            <a:off x="7132950" y="3675875"/>
            <a:ext cx="1867800" cy="107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i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Note:</a:t>
            </a:r>
            <a:r>
              <a:rPr lang="en" sz="10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 Surface water extent in both lotic (flowing) and lentic habitats were mapped, but only lentic surface water maps were validated</a:t>
            </a:r>
            <a:endParaRPr sz="10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42"/>
          <p:cNvSpPr txBox="1">
            <a:spLocks noGrp="1"/>
          </p:cNvSpPr>
          <p:nvPr>
            <p:ph type="title"/>
          </p:nvPr>
        </p:nvSpPr>
        <p:spPr>
          <a:xfrm>
            <a:off x="551198" y="386875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HydroPatterns Pilot: Results</a:t>
            </a:r>
            <a:endParaRPr/>
          </a:p>
        </p:txBody>
      </p:sp>
      <p:pic>
        <p:nvPicPr>
          <p:cNvPr id="307" name="Google Shape;307;p42" title="Prairie_products_comparison.jpg"/>
          <p:cNvPicPr preferRelativeResize="0"/>
          <p:nvPr/>
        </p:nvPicPr>
        <p:blipFill rotWithShape="1">
          <a:blip r:embed="rId3">
            <a:alphaModFix/>
          </a:blip>
          <a:srcRect l="7969" t="8989" b="52110"/>
          <a:stretch/>
        </p:blipFill>
        <p:spPr>
          <a:xfrm>
            <a:off x="368400" y="1878488"/>
            <a:ext cx="8407199" cy="22858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8" name="Google Shape;308;p42" title="Prairie_products_comparison.jpg"/>
          <p:cNvPicPr preferRelativeResize="0"/>
          <p:nvPr/>
        </p:nvPicPr>
        <p:blipFill rotWithShape="1">
          <a:blip r:embed="rId3">
            <a:alphaModFix/>
          </a:blip>
          <a:srcRect l="46267" t="84812" r="37561"/>
          <a:stretch/>
        </p:blipFill>
        <p:spPr>
          <a:xfrm>
            <a:off x="7364228" y="522012"/>
            <a:ext cx="1370327" cy="781176"/>
          </a:xfrm>
          <a:prstGeom prst="rect">
            <a:avLst/>
          </a:prstGeom>
          <a:noFill/>
          <a:ln>
            <a:noFill/>
          </a:ln>
        </p:spPr>
      </p:pic>
      <p:sp>
        <p:nvSpPr>
          <p:cNvPr id="309" name="Google Shape;309;p42"/>
          <p:cNvSpPr txBox="1"/>
          <p:nvPr/>
        </p:nvSpPr>
        <p:spPr>
          <a:xfrm>
            <a:off x="705292" y="4073265"/>
            <a:ext cx="2469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000" i="1" u="none" strike="noStrike" cap="none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Olthof &amp; Rainville, 2022</a:t>
            </a:r>
            <a:endParaRPr sz="900" i="1" u="none" strike="noStrike" cap="none">
              <a:solidFill>
                <a:srgbClr val="000000"/>
              </a:solidFill>
            </a:endParaRPr>
          </a:p>
        </p:txBody>
      </p:sp>
      <p:sp>
        <p:nvSpPr>
          <p:cNvPr id="310" name="Google Shape;310;p42"/>
          <p:cNvSpPr txBox="1"/>
          <p:nvPr/>
        </p:nvSpPr>
        <p:spPr>
          <a:xfrm>
            <a:off x="3430817" y="4073265"/>
            <a:ext cx="2469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000" i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ABMI, 2017</a:t>
            </a:r>
            <a:endParaRPr sz="900" i="1" u="none" strike="noStrike" cap="none">
              <a:solidFill>
                <a:srgbClr val="000000"/>
              </a:solidFill>
            </a:endParaRPr>
          </a:p>
        </p:txBody>
      </p:sp>
      <p:sp>
        <p:nvSpPr>
          <p:cNvPr id="311" name="Google Shape;311;p42"/>
          <p:cNvSpPr txBox="1"/>
          <p:nvPr/>
        </p:nvSpPr>
        <p:spPr>
          <a:xfrm>
            <a:off x="6156342" y="4073265"/>
            <a:ext cx="24690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000" i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ABMI, 2025</a:t>
            </a:r>
            <a:endParaRPr sz="900" i="1" u="none" strike="noStrike" cap="none">
              <a:solidFill>
                <a:srgbClr val="000000"/>
              </a:solidFill>
            </a:endParaRPr>
          </a:p>
        </p:txBody>
      </p:sp>
      <p:sp>
        <p:nvSpPr>
          <p:cNvPr id="312" name="Google Shape;312;p42"/>
          <p:cNvSpPr txBox="1"/>
          <p:nvPr/>
        </p:nvSpPr>
        <p:spPr>
          <a:xfrm>
            <a:off x="304200" y="966025"/>
            <a:ext cx="3185700" cy="49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500" b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Prairie Parkland Pilot Area</a:t>
            </a:r>
            <a:endParaRPr sz="1500" b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13" name="Google Shape;313;p42"/>
          <p:cNvSpPr txBox="1"/>
          <p:nvPr/>
        </p:nvSpPr>
        <p:spPr>
          <a:xfrm>
            <a:off x="740100" y="1457875"/>
            <a:ext cx="23994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Canada Open Surface Water Dynamics</a:t>
            </a:r>
            <a:endParaRPr sz="13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14" name="Google Shape;314;p42"/>
          <p:cNvSpPr txBox="1"/>
          <p:nvPr/>
        </p:nvSpPr>
        <p:spPr>
          <a:xfrm>
            <a:off x="3372300" y="1457875"/>
            <a:ext cx="2399400" cy="52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Alberta Hydro Temporal Variability</a:t>
            </a:r>
            <a:endParaRPr sz="13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15" name="Google Shape;315;p42"/>
          <p:cNvSpPr txBox="1"/>
          <p:nvPr/>
        </p:nvSpPr>
        <p:spPr>
          <a:xfrm>
            <a:off x="6534950" y="1457875"/>
            <a:ext cx="17118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New HydroPatterns</a:t>
            </a:r>
            <a:endParaRPr sz="13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16" name="Google Shape;316;p42"/>
          <p:cNvSpPr txBox="1"/>
          <p:nvPr/>
        </p:nvSpPr>
        <p:spPr>
          <a:xfrm>
            <a:off x="395400" y="4335775"/>
            <a:ext cx="83532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1" i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HydroPatterns:</a:t>
            </a:r>
            <a:r>
              <a:rPr lang="en" sz="1300" i="1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 enhanced edge detection, captures more non-permanent water features than other products (higher spatial and temporal resolutions)</a:t>
            </a:r>
            <a:endParaRPr sz="1300" i="1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43"/>
          <p:cNvSpPr txBox="1">
            <a:spLocks noGrp="1"/>
          </p:cNvSpPr>
          <p:nvPr>
            <p:ph type="title"/>
          </p:nvPr>
        </p:nvSpPr>
        <p:spPr>
          <a:xfrm>
            <a:off x="456600" y="445025"/>
            <a:ext cx="823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HydroPatterns Pilot: Limitations &amp; Next Steps</a:t>
            </a:r>
            <a:endParaRPr/>
          </a:p>
        </p:txBody>
      </p:sp>
      <p:sp>
        <p:nvSpPr>
          <p:cNvPr id="322" name="Google Shape;322;p43"/>
          <p:cNvSpPr txBox="1">
            <a:spLocks noGrp="1"/>
          </p:cNvSpPr>
          <p:nvPr>
            <p:ph type="body" idx="1"/>
          </p:nvPr>
        </p:nvSpPr>
        <p:spPr>
          <a:xfrm>
            <a:off x="456650" y="1527625"/>
            <a:ext cx="8230200" cy="134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HydroPatterns products do not currently distinguish between open surface water in lotic (flowing)  and lentic (standing) habitats.</a:t>
            </a:r>
            <a:endParaRPr sz="1300"/>
          </a:p>
          <a:p>
            <a:pPr marL="914400" lvl="1" indent="-304800" algn="l" rtl="0">
              <a:spcBef>
                <a:spcPts val="0"/>
              </a:spcBef>
              <a:spcAft>
                <a:spcPts val="0"/>
              </a:spcAft>
              <a:buSzPts val="1200"/>
              <a:buFont typeface="Lora"/>
              <a:buChar char="○"/>
            </a:pPr>
            <a:r>
              <a:rPr lang="en" sz="1200">
                <a:latin typeface="Lora"/>
                <a:ea typeface="Lora"/>
                <a:cs typeface="Lora"/>
                <a:sym typeface="Lora"/>
              </a:rPr>
              <a:t>Validation of results for lotic habitats was not conducted in this project.</a:t>
            </a:r>
            <a:endParaRPr sz="1200">
              <a:latin typeface="Lora"/>
              <a:ea typeface="Lora"/>
              <a:cs typeface="Lora"/>
              <a:sym typeface="Lora"/>
            </a:endParaRPr>
          </a:p>
          <a:p>
            <a:pPr marL="457200" lvl="0" indent="-311150" algn="l" rtl="0">
              <a:spcBef>
                <a:spcPts val="1000"/>
              </a:spcBef>
              <a:spcAft>
                <a:spcPts val="1600"/>
              </a:spcAft>
              <a:buSzPts val="1300"/>
              <a:buChar char="●"/>
            </a:pPr>
            <a:r>
              <a:rPr lang="en" sz="1300"/>
              <a:t>Inundated vegetation is not currently accounted for in the workflow or analysis.</a:t>
            </a:r>
            <a:endParaRPr/>
          </a:p>
        </p:txBody>
      </p:sp>
      <p:sp>
        <p:nvSpPr>
          <p:cNvPr id="323" name="Google Shape;323;p43"/>
          <p:cNvSpPr txBox="1">
            <a:spLocks noGrp="1"/>
          </p:cNvSpPr>
          <p:nvPr>
            <p:ph type="subTitle" idx="3"/>
          </p:nvPr>
        </p:nvSpPr>
        <p:spPr>
          <a:xfrm>
            <a:off x="456650" y="1112875"/>
            <a:ext cx="8230200" cy="4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Limitations</a:t>
            </a:r>
            <a:endParaRPr sz="1500" b="1">
              <a:solidFill>
                <a:schemeClr val="dk1"/>
              </a:solidFill>
            </a:endParaRPr>
          </a:p>
        </p:txBody>
      </p:sp>
      <p:sp>
        <p:nvSpPr>
          <p:cNvPr id="324" name="Google Shape;324;p43"/>
          <p:cNvSpPr txBox="1">
            <a:spLocks noGrp="1"/>
          </p:cNvSpPr>
          <p:nvPr>
            <p:ph type="subTitle" idx="3"/>
          </p:nvPr>
        </p:nvSpPr>
        <p:spPr>
          <a:xfrm>
            <a:off x="456600" y="2872225"/>
            <a:ext cx="8230200" cy="4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b="1">
                <a:solidFill>
                  <a:schemeClr val="dk1"/>
                </a:solidFill>
              </a:rPr>
              <a:t>Next Steps</a:t>
            </a:r>
            <a:endParaRPr sz="1500" b="1">
              <a:solidFill>
                <a:schemeClr val="dk1"/>
              </a:solidFill>
            </a:endParaRPr>
          </a:p>
        </p:txBody>
      </p:sp>
      <p:sp>
        <p:nvSpPr>
          <p:cNvPr id="325" name="Google Shape;325;p43"/>
          <p:cNvSpPr txBox="1">
            <a:spLocks noGrp="1"/>
          </p:cNvSpPr>
          <p:nvPr>
            <p:ph type="body" idx="1"/>
          </p:nvPr>
        </p:nvSpPr>
        <p:spPr>
          <a:xfrm>
            <a:off x="456900" y="3308900"/>
            <a:ext cx="8230200" cy="154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Further validation with water level logger data and field observations being collected in the Prairie Parkland pilot area this summer</a:t>
            </a:r>
            <a:endParaRPr sz="1300"/>
          </a:p>
          <a:p>
            <a:pPr marL="457200" lvl="0" indent="-311150" algn="l" rtl="0">
              <a:spcBef>
                <a:spcPts val="6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Addition of HydroPeriod to the ABMI Wetland Atlas (late 2025)</a:t>
            </a:r>
            <a:endParaRPr sz="1300"/>
          </a:p>
          <a:p>
            <a:pPr marL="457200" lvl="0" indent="-311150" algn="l" rtl="0">
              <a:spcBef>
                <a:spcPts val="600"/>
              </a:spcBef>
              <a:spcAft>
                <a:spcPts val="0"/>
              </a:spcAft>
              <a:buSzPts val="1300"/>
              <a:buChar char="●"/>
            </a:pPr>
            <a:r>
              <a:rPr lang="en" sz="1300"/>
              <a:t>Continue to explore opportunities to scale this to larger areas (province-wide??)</a:t>
            </a:r>
            <a:endParaRPr sz="1300"/>
          </a:p>
          <a:p>
            <a:pPr marL="457200" lvl="0" indent="-311150" algn="l" rtl="0">
              <a:spcBef>
                <a:spcPts val="600"/>
              </a:spcBef>
              <a:spcAft>
                <a:spcPts val="600"/>
              </a:spcAft>
              <a:buSzPts val="1300"/>
              <a:buChar char="●"/>
            </a:pPr>
            <a:r>
              <a:rPr lang="en" sz="1300"/>
              <a:t>Hope to include new type of SAR anticipated to be available soon (L-band, freely-available) </a:t>
            </a:r>
            <a:endParaRPr sz="13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4"/>
          <p:cNvSpPr txBox="1">
            <a:spLocks noGrp="1"/>
          </p:cNvSpPr>
          <p:nvPr>
            <p:ph type="subTitle" idx="3"/>
          </p:nvPr>
        </p:nvSpPr>
        <p:spPr>
          <a:xfrm>
            <a:off x="551200" y="1112874"/>
            <a:ext cx="8326800" cy="310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Useful ways to be summarize temporal data for your needs?</a:t>
            </a:r>
            <a:endParaRPr sz="1700">
              <a:solidFill>
                <a:schemeClr val="accent5"/>
              </a:solidFill>
            </a:endParaRPr>
          </a:p>
          <a:p>
            <a:pPr marL="914400" lvl="1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>
                <a:solidFill>
                  <a:schemeClr val="accent5"/>
                </a:solidFill>
              </a:rPr>
              <a:t>E.g., over seasons, year by year, over multiple years, etc. </a:t>
            </a:r>
            <a:endParaRPr sz="1700">
              <a:solidFill>
                <a:schemeClr val="accent5"/>
              </a:solidFill>
            </a:endParaRPr>
          </a:p>
          <a:p>
            <a:pPr marL="45720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700">
              <a:solidFill>
                <a:schemeClr val="accent5"/>
              </a:solidFill>
            </a:endParaRPr>
          </a:p>
          <a:p>
            <a:pPr marL="457200" lvl="0" indent="-336550" algn="l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Applications for data?</a:t>
            </a:r>
            <a:endParaRPr sz="1700">
              <a:solidFill>
                <a:schemeClr val="accent5"/>
              </a:solidFill>
            </a:endParaRPr>
          </a:p>
          <a:p>
            <a:pPr marL="914400" lvl="1" indent="-336550" algn="l" rtl="0">
              <a:spcBef>
                <a:spcPts val="100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○"/>
            </a:pPr>
            <a:r>
              <a:rPr lang="en" sz="1700">
                <a:solidFill>
                  <a:schemeClr val="accent5"/>
                </a:solidFill>
              </a:rPr>
              <a:t>What would you envision being able to capture, or want to capture with data like this?</a:t>
            </a:r>
            <a:endParaRPr sz="1700">
              <a:solidFill>
                <a:schemeClr val="accent5"/>
              </a:solidFill>
            </a:endParaRPr>
          </a:p>
          <a:p>
            <a:pPr marL="381000" marR="0" lvl="0" indent="-203200" algn="l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endParaRPr sz="1700">
              <a:solidFill>
                <a:srgbClr val="000000"/>
              </a:solidFill>
            </a:endParaRPr>
          </a:p>
        </p:txBody>
      </p:sp>
      <p:sp>
        <p:nvSpPr>
          <p:cNvPr id="331" name="Google Shape;331;p44"/>
          <p:cNvSpPr txBox="1">
            <a:spLocks noGrp="1"/>
          </p:cNvSpPr>
          <p:nvPr>
            <p:ph type="title"/>
          </p:nvPr>
        </p:nvSpPr>
        <p:spPr>
          <a:xfrm>
            <a:off x="551198" y="386875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HydroPatterns Pilot: Outcomes Discussion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45" title="GoughLake_PrairieAreaPilot_Gues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4713" y="0"/>
            <a:ext cx="8474573" cy="5143500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1" name="Google Shape;341;p46" title="Aquatic_Vegetation_Boreal_Area_Gues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933" y="0"/>
            <a:ext cx="7950131" cy="5143501"/>
          </a:xfrm>
          <a:prstGeom prst="rect">
            <a:avLst/>
          </a:prstGeom>
          <a:noFill/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>
            <a:spLocks noGrp="1"/>
          </p:cNvSpPr>
          <p:nvPr>
            <p:ph type="title"/>
          </p:nvPr>
        </p:nvSpPr>
        <p:spPr>
          <a:xfrm>
            <a:off x="551206" y="386863"/>
            <a:ext cx="589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Agenda</a:t>
            </a:r>
            <a:endParaRPr/>
          </a:p>
        </p:txBody>
      </p:sp>
      <p:sp>
        <p:nvSpPr>
          <p:cNvPr id="157" name="Google Shape;157;p29"/>
          <p:cNvSpPr txBox="1">
            <a:spLocks noGrp="1"/>
          </p:cNvSpPr>
          <p:nvPr>
            <p:ph type="subTitle" idx="3"/>
          </p:nvPr>
        </p:nvSpPr>
        <p:spPr>
          <a:xfrm>
            <a:off x="2723025" y="1112869"/>
            <a:ext cx="6327300" cy="3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81000" lvl="0" indent="-203200" algn="l" rtl="0">
              <a:spcBef>
                <a:spcPts val="0"/>
              </a:spcBef>
              <a:spcAft>
                <a:spcPts val="0"/>
              </a:spcAft>
              <a:buNone/>
            </a:pPr>
            <a:endParaRPr sz="1700">
              <a:solidFill>
                <a:srgbClr val="000000"/>
              </a:solidFill>
            </a:endParaRPr>
          </a:p>
          <a:p>
            <a:pPr marL="381000" lvl="0" indent="-2032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A3AA83"/>
                </a:solidFill>
              </a:rPr>
              <a:t>1.</a:t>
            </a:r>
            <a:r>
              <a:rPr lang="en" sz="1700">
                <a:solidFill>
                  <a:srgbClr val="A3AA83"/>
                </a:solidFill>
              </a:rPr>
              <a:t>  </a:t>
            </a:r>
            <a:r>
              <a:rPr lang="en" sz="1700">
                <a:solidFill>
                  <a:schemeClr val="accent4"/>
                </a:solidFill>
              </a:rPr>
              <a:t>ABMI Wetland monitoring 2025-26</a:t>
            </a:r>
            <a:endParaRPr sz="1700">
              <a:solidFill>
                <a:schemeClr val="accent4"/>
              </a:solidFill>
            </a:endParaRPr>
          </a:p>
          <a:p>
            <a:pPr marL="381000" lvl="0" indent="-2032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A3AA83"/>
                </a:solidFill>
              </a:rPr>
              <a:t>2.</a:t>
            </a:r>
            <a:r>
              <a:rPr lang="en" sz="1700">
                <a:solidFill>
                  <a:srgbClr val="A3AA83"/>
                </a:solidFill>
              </a:rPr>
              <a:t>  </a:t>
            </a:r>
            <a:r>
              <a:rPr lang="en" sz="1700">
                <a:solidFill>
                  <a:schemeClr val="accent4"/>
                </a:solidFill>
              </a:rPr>
              <a:t>WAG year at a glance</a:t>
            </a:r>
            <a:endParaRPr sz="1700">
              <a:solidFill>
                <a:schemeClr val="accent4"/>
              </a:solidFill>
            </a:endParaRPr>
          </a:p>
          <a:p>
            <a:pPr marL="381000" lvl="0" indent="-2032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A3AA83"/>
                </a:solidFill>
              </a:rPr>
              <a:t>3.</a:t>
            </a:r>
            <a:r>
              <a:rPr lang="en" sz="1700">
                <a:solidFill>
                  <a:srgbClr val="A3AA83"/>
                </a:solidFill>
              </a:rPr>
              <a:t>  </a:t>
            </a:r>
            <a:r>
              <a:rPr lang="en" sz="1700">
                <a:solidFill>
                  <a:schemeClr val="accent4"/>
                </a:solidFill>
              </a:rPr>
              <a:t>WAG member updates</a:t>
            </a:r>
            <a:endParaRPr sz="1700">
              <a:solidFill>
                <a:schemeClr val="accent4"/>
              </a:solidFill>
            </a:endParaRPr>
          </a:p>
          <a:p>
            <a:pPr marL="381000" lvl="0" indent="-2032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A3AA83"/>
                </a:solidFill>
              </a:rPr>
              <a:t>4.</a:t>
            </a:r>
            <a:r>
              <a:rPr lang="en" sz="1700">
                <a:solidFill>
                  <a:srgbClr val="A3AA83"/>
                </a:solidFill>
              </a:rPr>
              <a:t>  </a:t>
            </a:r>
            <a:r>
              <a:rPr lang="en" sz="1700">
                <a:solidFill>
                  <a:schemeClr val="accent4"/>
                </a:solidFill>
              </a:rPr>
              <a:t>HydroPatterns: provincial coarse filter indicator results </a:t>
            </a:r>
            <a:endParaRPr sz="1700">
              <a:solidFill>
                <a:schemeClr val="accent4"/>
              </a:solidFill>
            </a:endParaRPr>
          </a:p>
          <a:p>
            <a:pPr marL="381000" lvl="0" indent="-2032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A3AA83"/>
                </a:solidFill>
              </a:rPr>
              <a:t>5.</a:t>
            </a:r>
            <a:r>
              <a:rPr lang="en" sz="1700">
                <a:solidFill>
                  <a:srgbClr val="A3AA83"/>
                </a:solidFill>
              </a:rPr>
              <a:t>  </a:t>
            </a:r>
            <a:r>
              <a:rPr lang="en" sz="1700">
                <a:solidFill>
                  <a:schemeClr val="accent4"/>
                </a:solidFill>
              </a:rPr>
              <a:t>Indigenous engagement update</a:t>
            </a:r>
            <a:endParaRPr sz="1700">
              <a:solidFill>
                <a:schemeClr val="accent4"/>
              </a:solidFill>
            </a:endParaRPr>
          </a:p>
          <a:p>
            <a:pPr marL="381000" lvl="0" indent="-20320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A3AA83"/>
                </a:solidFill>
              </a:rPr>
              <a:t>6.</a:t>
            </a:r>
            <a:r>
              <a:rPr lang="en" sz="1700">
                <a:solidFill>
                  <a:srgbClr val="A3AA83"/>
                </a:solidFill>
              </a:rPr>
              <a:t>  </a:t>
            </a:r>
            <a:r>
              <a:rPr lang="en" sz="1700">
                <a:solidFill>
                  <a:schemeClr val="accent4"/>
                </a:solidFill>
              </a:rPr>
              <a:t>Wrap up &amp; review</a:t>
            </a:r>
            <a:endParaRPr sz="1700">
              <a:solidFill>
                <a:schemeClr val="accent4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700"/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100"/>
              <a:buNone/>
            </a:pPr>
            <a:endParaRPr sz="1700"/>
          </a:p>
        </p:txBody>
      </p:sp>
      <p:pic>
        <p:nvPicPr>
          <p:cNvPr id="159" name="Google Shape;159;p29" title="IMG_7822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4525" y="1223724"/>
            <a:ext cx="2278500" cy="30381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6" name="Google Shape;346;p47" title="Detection of aquatic specie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54313" y="181150"/>
            <a:ext cx="6035374" cy="466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48"/>
          <p:cNvSpPr txBox="1"/>
          <p:nvPr/>
        </p:nvSpPr>
        <p:spPr>
          <a:xfrm>
            <a:off x="5937525" y="3220425"/>
            <a:ext cx="2954400" cy="89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Non-permanent/Recurring Lake</a:t>
            </a:r>
            <a:endParaRPr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324458"/>
              </a:buClr>
              <a:buSzPts val="1300"/>
              <a:buFont typeface="Lora"/>
              <a:buChar char="●"/>
            </a:pP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Four-year average inundation frequency &lt; 65%</a:t>
            </a:r>
            <a:endParaRPr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352" name="Google Shape;352;p48"/>
          <p:cNvSpPr txBox="1"/>
          <p:nvPr/>
        </p:nvSpPr>
        <p:spPr>
          <a:xfrm>
            <a:off x="5937525" y="1209975"/>
            <a:ext cx="3003900" cy="104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Permanent Lake</a:t>
            </a:r>
            <a:endParaRPr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324458"/>
              </a:buClr>
              <a:buSzPts val="1300"/>
              <a:buFont typeface="Lora"/>
              <a:buChar char="●"/>
            </a:pPr>
            <a:r>
              <a:rPr lang="en" sz="1300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Four-year average inundation frequency &gt; 80%</a:t>
            </a:r>
            <a:endParaRPr sz="1300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353" name="Google Shape;353;p48" title="Boreal_lake_analysis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025" y="381326"/>
            <a:ext cx="5667702" cy="438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" name="Google Shape;358;p49" title="Marsh_visualization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8325" y="251000"/>
            <a:ext cx="7647350" cy="4641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0"/>
          <p:cNvSpPr txBox="1">
            <a:spLocks noGrp="1"/>
          </p:cNvSpPr>
          <p:nvPr>
            <p:ph type="subTitle" idx="3"/>
          </p:nvPr>
        </p:nvSpPr>
        <p:spPr>
          <a:xfrm>
            <a:off x="221025" y="1112875"/>
            <a:ext cx="8415900" cy="38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Event held early May on the University of Alberta Campus</a:t>
            </a:r>
            <a:endParaRPr sz="1700">
              <a:solidFill>
                <a:schemeClr val="accent5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Participants included Indigenous community members, Knowledge Holders, and ABMI Staff</a:t>
            </a:r>
            <a:endParaRPr sz="1700">
              <a:solidFill>
                <a:schemeClr val="accent5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700"/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100"/>
              <a:buNone/>
            </a:pPr>
            <a:endParaRPr sz="1700"/>
          </a:p>
        </p:txBody>
      </p:sp>
      <p:sp>
        <p:nvSpPr>
          <p:cNvPr id="364" name="Google Shape;364;p50"/>
          <p:cNvSpPr txBox="1">
            <a:spLocks noGrp="1"/>
          </p:cNvSpPr>
          <p:nvPr>
            <p:ph type="title"/>
          </p:nvPr>
        </p:nvSpPr>
        <p:spPr>
          <a:xfrm>
            <a:off x="221023" y="374650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Indigenous Engagement Update</a:t>
            </a:r>
            <a:endParaRPr/>
          </a:p>
        </p:txBody>
      </p:sp>
      <p:pic>
        <p:nvPicPr>
          <p:cNvPr id="365" name="Google Shape;365;p50"/>
          <p:cNvPicPr preferRelativeResize="0"/>
          <p:nvPr/>
        </p:nvPicPr>
        <p:blipFill rotWithShape="1">
          <a:blip r:embed="rId3">
            <a:alphaModFix/>
          </a:blip>
          <a:srcRect t="20912" b="24039"/>
          <a:stretch/>
        </p:blipFill>
        <p:spPr>
          <a:xfrm>
            <a:off x="1600200" y="2352675"/>
            <a:ext cx="5943600" cy="2181300"/>
          </a:xfrm>
          <a:prstGeom prst="roundRect">
            <a:avLst>
              <a:gd name="adj" fmla="val 16667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51"/>
          <p:cNvSpPr txBox="1">
            <a:spLocks noGrp="1"/>
          </p:cNvSpPr>
          <p:nvPr>
            <p:ph type="subTitle" idx="3"/>
          </p:nvPr>
        </p:nvSpPr>
        <p:spPr>
          <a:xfrm>
            <a:off x="221025" y="1112875"/>
            <a:ext cx="5009100" cy="382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Aim: welcoming and reflective space</a:t>
            </a:r>
            <a:endParaRPr sz="1700">
              <a:solidFill>
                <a:schemeClr val="accent5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Honored guest Jerry Whitehead live painting</a:t>
            </a:r>
            <a:endParaRPr sz="1700">
              <a:solidFill>
                <a:schemeClr val="accent5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Presentations</a:t>
            </a:r>
            <a:endParaRPr sz="1700">
              <a:solidFill>
                <a:schemeClr val="accent5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Wellness Activity</a:t>
            </a:r>
            <a:endParaRPr sz="1700">
              <a:solidFill>
                <a:schemeClr val="accent5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Discussion Stations</a:t>
            </a:r>
            <a:endParaRPr sz="1700">
              <a:solidFill>
                <a:schemeClr val="accent5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700"/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100"/>
              <a:buNone/>
            </a:pPr>
            <a:endParaRPr sz="1700"/>
          </a:p>
        </p:txBody>
      </p:sp>
      <p:sp>
        <p:nvSpPr>
          <p:cNvPr id="371" name="Google Shape;371;p51"/>
          <p:cNvSpPr txBox="1">
            <a:spLocks noGrp="1"/>
          </p:cNvSpPr>
          <p:nvPr>
            <p:ph type="title"/>
          </p:nvPr>
        </p:nvSpPr>
        <p:spPr>
          <a:xfrm>
            <a:off x="221023" y="374650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Indigenous engagement update</a:t>
            </a:r>
            <a:endParaRPr/>
          </a:p>
        </p:txBody>
      </p:sp>
      <p:pic>
        <p:nvPicPr>
          <p:cNvPr id="372" name="Google Shape;372;p51"/>
          <p:cNvPicPr preferRelativeResize="0"/>
          <p:nvPr/>
        </p:nvPicPr>
        <p:blipFill rotWithShape="1">
          <a:blip r:embed="rId3">
            <a:alphaModFix/>
          </a:blip>
          <a:srcRect l="17115" t="11079" b="25464"/>
          <a:stretch/>
        </p:blipFill>
        <p:spPr>
          <a:xfrm>
            <a:off x="3111800" y="2022875"/>
            <a:ext cx="5619750" cy="263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52"/>
          <p:cNvSpPr txBox="1">
            <a:spLocks noGrp="1"/>
          </p:cNvSpPr>
          <p:nvPr>
            <p:ph type="subTitle" idx="3"/>
          </p:nvPr>
        </p:nvSpPr>
        <p:spPr>
          <a:xfrm>
            <a:off x="133575" y="2573225"/>
            <a:ext cx="8503800" cy="18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Char char="●"/>
            </a:pPr>
            <a:r>
              <a:rPr lang="en" sz="1700">
                <a:solidFill>
                  <a:schemeClr val="lt2"/>
                </a:solidFill>
              </a:rPr>
              <a:t>Historical changes in wetlands</a:t>
            </a:r>
            <a:endParaRPr sz="1700">
              <a:solidFill>
                <a:schemeClr val="lt2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Char char="●"/>
            </a:pPr>
            <a:r>
              <a:rPr lang="en" sz="1700">
                <a:solidFill>
                  <a:schemeClr val="lt2"/>
                </a:solidFill>
              </a:rPr>
              <a:t>Place-based relationships</a:t>
            </a:r>
            <a:endParaRPr sz="1700">
              <a:solidFill>
                <a:schemeClr val="lt2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Char char="●"/>
            </a:pPr>
            <a:r>
              <a:rPr lang="en" sz="1700">
                <a:solidFill>
                  <a:schemeClr val="lt2"/>
                </a:solidFill>
              </a:rPr>
              <a:t>Capacity building</a:t>
            </a:r>
            <a:endParaRPr sz="1700">
              <a:solidFill>
                <a:schemeClr val="lt2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Char char="●"/>
            </a:pPr>
            <a:r>
              <a:rPr lang="en" sz="1700">
                <a:solidFill>
                  <a:schemeClr val="lt2"/>
                </a:solidFill>
              </a:rPr>
              <a:t>Accessible and relevant information / data</a:t>
            </a:r>
            <a:endParaRPr sz="1700">
              <a:solidFill>
                <a:schemeClr val="lt2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700"/>
              <a:buChar char="●"/>
            </a:pPr>
            <a:r>
              <a:rPr lang="en" sz="1700">
                <a:solidFill>
                  <a:schemeClr val="lt2"/>
                </a:solidFill>
              </a:rPr>
              <a:t>Connections between provincial, regional and local scales</a:t>
            </a:r>
            <a:endParaRPr sz="1700">
              <a:solidFill>
                <a:schemeClr val="lt2"/>
              </a:solidFill>
            </a:endParaRPr>
          </a:p>
        </p:txBody>
      </p:sp>
      <p:sp>
        <p:nvSpPr>
          <p:cNvPr id="378" name="Google Shape;378;p52"/>
          <p:cNvSpPr txBox="1">
            <a:spLocks noGrp="1"/>
          </p:cNvSpPr>
          <p:nvPr>
            <p:ph type="title"/>
          </p:nvPr>
        </p:nvSpPr>
        <p:spPr>
          <a:xfrm>
            <a:off x="221023" y="374650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What We Heard</a:t>
            </a:r>
            <a:endParaRPr/>
          </a:p>
        </p:txBody>
      </p:sp>
      <p:pic>
        <p:nvPicPr>
          <p:cNvPr id="379" name="Google Shape;379;p5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6650" y="780529"/>
            <a:ext cx="5007000" cy="25677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380" name="Google Shape;380;p52"/>
          <p:cNvSpPr txBox="1">
            <a:spLocks noGrp="1"/>
          </p:cNvSpPr>
          <p:nvPr>
            <p:ph type="title"/>
          </p:nvPr>
        </p:nvSpPr>
        <p:spPr>
          <a:xfrm>
            <a:off x="263923" y="947350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>
                <a:solidFill>
                  <a:schemeClr val="accent1"/>
                </a:solidFill>
              </a:rPr>
              <a:t>Themes</a:t>
            </a:r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3"/>
          <p:cNvSpPr txBox="1">
            <a:spLocks noGrp="1"/>
          </p:cNvSpPr>
          <p:nvPr>
            <p:ph type="subTitle" idx="3"/>
          </p:nvPr>
        </p:nvSpPr>
        <p:spPr>
          <a:xfrm>
            <a:off x="221025" y="1152025"/>
            <a:ext cx="8503800" cy="200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Reflections report produced for participants</a:t>
            </a:r>
            <a:endParaRPr sz="1700">
              <a:solidFill>
                <a:schemeClr val="accent5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Response has been positive</a:t>
            </a:r>
            <a:endParaRPr sz="1700">
              <a:solidFill>
                <a:schemeClr val="accent5"/>
              </a:solidFill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700"/>
              <a:buChar char="●"/>
            </a:pPr>
            <a:r>
              <a:rPr lang="en" sz="1700">
                <a:solidFill>
                  <a:schemeClr val="accent5"/>
                </a:solidFill>
              </a:rPr>
              <a:t>Continued conversations</a:t>
            </a:r>
            <a:endParaRPr sz="1700">
              <a:solidFill>
                <a:schemeClr val="accent5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1700"/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SzPts val="1100"/>
              <a:buNone/>
            </a:pPr>
            <a:endParaRPr sz="1700"/>
          </a:p>
        </p:txBody>
      </p:sp>
      <p:sp>
        <p:nvSpPr>
          <p:cNvPr id="386" name="Google Shape;386;p53"/>
          <p:cNvSpPr txBox="1">
            <a:spLocks noGrp="1"/>
          </p:cNvSpPr>
          <p:nvPr>
            <p:ph type="title"/>
          </p:nvPr>
        </p:nvSpPr>
        <p:spPr>
          <a:xfrm>
            <a:off x="221023" y="374650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Next Steps</a:t>
            </a:r>
            <a:endParaRPr/>
          </a:p>
        </p:txBody>
      </p:sp>
      <p:pic>
        <p:nvPicPr>
          <p:cNvPr id="387" name="Google Shape;387;p53"/>
          <p:cNvPicPr preferRelativeResize="0"/>
          <p:nvPr/>
        </p:nvPicPr>
        <p:blipFill rotWithShape="1">
          <a:blip r:embed="rId3">
            <a:alphaModFix/>
          </a:blip>
          <a:srcRect l="28848" t="10094" r="22593" b="20195"/>
          <a:stretch/>
        </p:blipFill>
        <p:spPr>
          <a:xfrm>
            <a:off x="4629100" y="1651625"/>
            <a:ext cx="2886075" cy="276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54"/>
          <p:cNvSpPr txBox="1">
            <a:spLocks noGrp="1"/>
          </p:cNvSpPr>
          <p:nvPr>
            <p:ph type="ctrTitle"/>
          </p:nvPr>
        </p:nvSpPr>
        <p:spPr>
          <a:xfrm>
            <a:off x="4322618" y="3610675"/>
            <a:ext cx="4364182" cy="1111500"/>
          </a:xfrm>
          <a:prstGeom prst="rect">
            <a:avLst/>
          </a:prstGeom>
          <a:solidFill>
            <a:schemeClr val="lt1"/>
          </a:solidFill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dirty="0"/>
              <a:t>Thanks and have a great summer!</a:t>
            </a:r>
            <a:endParaRPr sz="3300" dirty="0"/>
          </a:p>
        </p:txBody>
      </p:sp>
      <p:pic>
        <p:nvPicPr>
          <p:cNvPr id="393" name="Google Shape;393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9288" y="774616"/>
            <a:ext cx="2550204" cy="256349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subTitle" idx="3"/>
          </p:nvPr>
        </p:nvSpPr>
        <p:spPr>
          <a:xfrm>
            <a:off x="693350" y="1161975"/>
            <a:ext cx="8326800" cy="3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This year, we will continue to collaboratively build a provincial-scale wetland monitoring program</a:t>
            </a:r>
            <a:endParaRPr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Coordination / collaboration is necessary to meet Alberta wetland information needs</a:t>
            </a:r>
            <a:endParaRPr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Work with MER (EPA) project team to develop study design and prioritize indicators</a:t>
            </a:r>
            <a:endParaRPr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2025 Field work underway (HydroPatterns validation, Ecosite)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</a:rPr>
              <a:t>Wildfire challenges!</a:t>
            </a:r>
            <a:endParaRPr sz="1400">
              <a:solidFill>
                <a:srgbClr val="000000"/>
              </a:solidFill>
            </a:endParaRPr>
          </a:p>
          <a:p>
            <a:pPr marL="457200" lvl="0" indent="-298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600">
                <a:solidFill>
                  <a:srgbClr val="000000"/>
                </a:solidFill>
              </a:rPr>
              <a:t>Assess pilot field efforts (feasibility, accuracy, ecological relevance)</a:t>
            </a:r>
            <a:endParaRPr>
              <a:solidFill>
                <a:srgbClr val="00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 sz="1400">
                <a:solidFill>
                  <a:srgbClr val="000000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Did we mention wildfire challenges?</a:t>
            </a:r>
            <a:endParaRPr sz="14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SzPts val="1100"/>
              <a:buNone/>
            </a:pPr>
            <a:endParaRPr/>
          </a:p>
        </p:txBody>
      </p:sp>
      <p:sp>
        <p:nvSpPr>
          <p:cNvPr id="165" name="Google Shape;165;p30"/>
          <p:cNvSpPr txBox="1">
            <a:spLocks noGrp="1"/>
          </p:cNvSpPr>
          <p:nvPr>
            <p:ph type="title"/>
          </p:nvPr>
        </p:nvSpPr>
        <p:spPr>
          <a:xfrm>
            <a:off x="551206" y="386863"/>
            <a:ext cx="589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Wetland monitoring 2025-26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1"/>
          <p:cNvSpPr txBox="1">
            <a:spLocks noGrp="1"/>
          </p:cNvSpPr>
          <p:nvPr>
            <p:ph type="title"/>
          </p:nvPr>
        </p:nvSpPr>
        <p:spPr>
          <a:xfrm>
            <a:off x="551206" y="386863"/>
            <a:ext cx="58917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WAG at a glance</a:t>
            </a:r>
            <a:endParaRPr/>
          </a:p>
        </p:txBody>
      </p:sp>
      <p:sp>
        <p:nvSpPr>
          <p:cNvPr id="171" name="Google Shape;171;p31"/>
          <p:cNvSpPr/>
          <p:nvPr/>
        </p:nvSpPr>
        <p:spPr>
          <a:xfrm>
            <a:off x="224250" y="1345100"/>
            <a:ext cx="2759700" cy="3256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u="sng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June</a:t>
            </a:r>
            <a:endParaRPr sz="1700" b="1" u="sng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Char char="●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Year at a glance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Char char="●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HydroPatterns results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Char char="●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Indigenous engagement update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700" b="1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72" name="Google Shape;172;p31"/>
          <p:cNvSpPr/>
          <p:nvPr/>
        </p:nvSpPr>
        <p:spPr>
          <a:xfrm>
            <a:off x="3176550" y="1345100"/>
            <a:ext cx="2790900" cy="3256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u="sng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September/ October</a:t>
            </a:r>
            <a:endParaRPr sz="1700" b="1" u="sng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Char char="●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ABMI 2025 Field update 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l" rtl="0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Char char="●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MER update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l" rtl="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700"/>
              <a:buFont typeface="Lora"/>
              <a:buChar char="●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Monitoring program design update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73" name="Google Shape;173;p31"/>
          <p:cNvSpPr/>
          <p:nvPr/>
        </p:nvSpPr>
        <p:spPr>
          <a:xfrm>
            <a:off x="6160050" y="1345100"/>
            <a:ext cx="2724600" cy="32565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u="sng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February</a:t>
            </a:r>
            <a:endParaRPr sz="1700" b="1" u="sng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Lora"/>
              <a:buChar char="●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Wetland data and research releases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  <a:p>
            <a:pPr marL="457200" lvl="0" indent="-336550" algn="l" rtl="0">
              <a:lnSpc>
                <a:spcPct val="110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700"/>
              <a:buFont typeface="Lora"/>
              <a:buChar char="●"/>
            </a:pPr>
            <a:r>
              <a:rPr lang="en" sz="1700">
                <a:solidFill>
                  <a:schemeClr val="lt1"/>
                </a:solidFill>
                <a:latin typeface="Lora"/>
                <a:ea typeface="Lora"/>
                <a:cs typeface="Lora"/>
                <a:sym typeface="Lora"/>
              </a:rPr>
              <a:t>Looking ahead to 2026</a:t>
            </a:r>
            <a:endParaRPr sz="1700">
              <a:solidFill>
                <a:schemeClr val="lt1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>
            <a:spLocks noGrp="1"/>
          </p:cNvSpPr>
          <p:nvPr>
            <p:ph type="title"/>
          </p:nvPr>
        </p:nvSpPr>
        <p:spPr>
          <a:xfrm>
            <a:off x="456600" y="445025"/>
            <a:ext cx="823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 Wetland Updates to Share?</a:t>
            </a:r>
            <a:endParaRPr/>
          </a:p>
        </p:txBody>
      </p:sp>
      <p:sp>
        <p:nvSpPr>
          <p:cNvPr id="179" name="Google Shape;179;p32"/>
          <p:cNvSpPr txBox="1">
            <a:spLocks noGrp="1"/>
          </p:cNvSpPr>
          <p:nvPr>
            <p:ph type="body" idx="1"/>
          </p:nvPr>
        </p:nvSpPr>
        <p:spPr>
          <a:xfrm>
            <a:off x="456650" y="1703375"/>
            <a:ext cx="8230200" cy="2743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Field plans/updates?</a:t>
            </a: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Analysis/reports?</a:t>
            </a:r>
            <a:endParaRPr sz="17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</p:txBody>
      </p:sp>
      <p:sp>
        <p:nvSpPr>
          <p:cNvPr id="180" name="Google Shape;180;p32"/>
          <p:cNvSpPr txBox="1">
            <a:spLocks noGrp="1"/>
          </p:cNvSpPr>
          <p:nvPr>
            <p:ph type="subTitle" idx="3"/>
          </p:nvPr>
        </p:nvSpPr>
        <p:spPr>
          <a:xfrm>
            <a:off x="456650" y="1112875"/>
            <a:ext cx="8230200" cy="49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/>
              <a:t>Open Floor</a:t>
            </a:r>
            <a:endParaRPr b="1"/>
          </a:p>
        </p:txBody>
      </p:sp>
      <p:pic>
        <p:nvPicPr>
          <p:cNvPr id="181" name="Google Shape;181;p32" title="IMG_7823.jpe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4125" y="1309625"/>
            <a:ext cx="4896600" cy="36726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3"/>
          <p:cNvSpPr txBox="1">
            <a:spLocks noGrp="1"/>
          </p:cNvSpPr>
          <p:nvPr>
            <p:ph type="title"/>
          </p:nvPr>
        </p:nvSpPr>
        <p:spPr>
          <a:xfrm>
            <a:off x="456600" y="445025"/>
            <a:ext cx="823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HydroPatterns Pilot: Background Review</a:t>
            </a:r>
            <a:endParaRPr/>
          </a:p>
        </p:txBody>
      </p:sp>
      <p:sp>
        <p:nvSpPr>
          <p:cNvPr id="187" name="Google Shape;187;p33"/>
          <p:cNvSpPr txBox="1">
            <a:spLocks noGrp="1"/>
          </p:cNvSpPr>
          <p:nvPr>
            <p:ph type="body" idx="1"/>
          </p:nvPr>
        </p:nvSpPr>
        <p:spPr>
          <a:xfrm>
            <a:off x="456650" y="1112875"/>
            <a:ext cx="3903300" cy="3334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500" u="sng"/>
              <a:t>Pilot project objective</a:t>
            </a:r>
            <a:r>
              <a:rPr lang="en" sz="1500"/>
              <a:t>: Develop a lentic open surface water dynamics dataset for enhanced wetland mapping and long-term monitoring</a:t>
            </a:r>
            <a:endParaRPr sz="1500"/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" sz="1500" u="sng"/>
              <a:t>Lentic open water features</a:t>
            </a:r>
            <a:r>
              <a:rPr lang="en" sz="1500"/>
              <a:t>: lakes, ponds, open water wetlands, dugouts, and reservoirs</a:t>
            </a:r>
            <a:endParaRPr sz="1500"/>
          </a:p>
          <a:p>
            <a:pPr marL="457200" lvl="0" indent="-323850" algn="l" rtl="0">
              <a:spcBef>
                <a:spcPts val="1000"/>
              </a:spcBef>
              <a:spcAft>
                <a:spcPts val="0"/>
              </a:spcAft>
              <a:buSzPts val="1500"/>
              <a:buChar char="●"/>
            </a:pPr>
            <a:r>
              <a:rPr lang="en" sz="1500"/>
              <a:t>Two pilot areas:</a:t>
            </a:r>
            <a:endParaRPr sz="1500"/>
          </a:p>
          <a:p>
            <a:pPr marL="914400" lvl="1" indent="-323850" algn="l" rtl="0">
              <a:spcBef>
                <a:spcPts val="1000"/>
              </a:spcBef>
              <a:spcAft>
                <a:spcPts val="0"/>
              </a:spcAft>
              <a:buSzPts val="1500"/>
              <a:buFont typeface="Lora"/>
              <a:buChar char="○"/>
            </a:pPr>
            <a:r>
              <a:rPr lang="en" sz="1500">
                <a:latin typeface="Lora"/>
                <a:ea typeface="Lora"/>
                <a:cs typeface="Lora"/>
                <a:sym typeface="Lora"/>
              </a:rPr>
              <a:t>Boreal (5,000 km</a:t>
            </a:r>
            <a:r>
              <a:rPr lang="en" sz="1500" baseline="30000">
                <a:latin typeface="Lora"/>
                <a:ea typeface="Lora"/>
                <a:cs typeface="Lora"/>
                <a:sym typeface="Lora"/>
              </a:rPr>
              <a:t>2</a:t>
            </a:r>
            <a:r>
              <a:rPr lang="en" sz="1500">
                <a:latin typeface="Lora"/>
                <a:ea typeface="Lora"/>
                <a:cs typeface="Lora"/>
                <a:sym typeface="Lora"/>
              </a:rPr>
              <a:t>)</a:t>
            </a:r>
            <a:endParaRPr sz="1500">
              <a:latin typeface="Lora"/>
              <a:ea typeface="Lora"/>
              <a:cs typeface="Lora"/>
              <a:sym typeface="Lora"/>
            </a:endParaRPr>
          </a:p>
          <a:p>
            <a:pPr marL="914400" lvl="1" indent="-323850" algn="l" rtl="0">
              <a:spcBef>
                <a:spcPts val="0"/>
              </a:spcBef>
              <a:spcAft>
                <a:spcPts val="0"/>
              </a:spcAft>
              <a:buSzPts val="1500"/>
              <a:buFont typeface="Lora"/>
              <a:buChar char="○"/>
            </a:pPr>
            <a:r>
              <a:rPr lang="en" sz="1500">
                <a:latin typeface="Lora"/>
                <a:ea typeface="Lora"/>
                <a:cs typeface="Lora"/>
                <a:sym typeface="Lora"/>
              </a:rPr>
              <a:t>Prairie Parkland (6000 km</a:t>
            </a:r>
            <a:r>
              <a:rPr lang="en" sz="1500" baseline="30000">
                <a:latin typeface="Lora"/>
                <a:ea typeface="Lora"/>
                <a:cs typeface="Lora"/>
                <a:sym typeface="Lora"/>
              </a:rPr>
              <a:t>2</a:t>
            </a:r>
            <a:r>
              <a:rPr lang="en" sz="1500">
                <a:latin typeface="Lora"/>
                <a:ea typeface="Lora"/>
                <a:cs typeface="Lora"/>
                <a:sym typeface="Lora"/>
              </a:rPr>
              <a:t>)</a:t>
            </a:r>
            <a:endParaRPr sz="1500">
              <a:latin typeface="Lora"/>
              <a:ea typeface="Lora"/>
              <a:cs typeface="Lora"/>
              <a:sym typeface="Lora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sz="1500"/>
          </a:p>
          <a:p>
            <a:pPr marL="0" lvl="0" indent="0" algn="l" rtl="0">
              <a:spcBef>
                <a:spcPts val="0"/>
              </a:spcBef>
              <a:spcAft>
                <a:spcPts val="1000"/>
              </a:spcAft>
              <a:buNone/>
            </a:pPr>
            <a:endParaRPr/>
          </a:p>
        </p:txBody>
      </p:sp>
      <p:pic>
        <p:nvPicPr>
          <p:cNvPr id="188" name="Google Shape;188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91401" y="1112873"/>
            <a:ext cx="4405576" cy="3415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4" descr="https://lh7-rt.googleusercontent.com/slidesz/AGV_vUfC9HEsnPMvZTQbGxuwH7AZzLyvK5uOvbYdX4dV_GoxIisIQT4N5wGAtv1h6z1jpmL04PduczNhOQHB9DCeKALu302c2Gm-vKkVODnYV9xTbKkbgQOclNkfZra5OEpifyFc68MNEg=s2048?key=lhlxaCeuq6tgyZ6WotPFTvV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995" y="1951133"/>
            <a:ext cx="1475978" cy="134060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194" name="Google Shape;194;p34" descr="https://lh7-rt.googleusercontent.com/slidesz/AGV_vUeSY_oI1kEeDW6frZYsojlg8-yJ_q3RlO0oyJaXavnAMMzbY3_zZGo_WGaP2HLyp6dWR3ug_soesKsNwTnbOCfqJeX7CP4rAuWVT13OVJMRxaP7gcYF3D8Cy-Prt_IicnUg0cvOCg=s2048?key=lhlxaCeuq6tgyZ6WotPFTvV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297049" y="1926899"/>
            <a:ext cx="1459000" cy="1325192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95" name="Google Shape;195;p34"/>
          <p:cNvSpPr txBox="1">
            <a:spLocks noGrp="1"/>
          </p:cNvSpPr>
          <p:nvPr>
            <p:ph type="title"/>
          </p:nvPr>
        </p:nvSpPr>
        <p:spPr>
          <a:xfrm>
            <a:off x="456600" y="445025"/>
            <a:ext cx="823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HydroPatterns Pilot: Methods Review</a:t>
            </a:r>
            <a:endParaRPr/>
          </a:p>
        </p:txBody>
      </p:sp>
      <p:sp>
        <p:nvSpPr>
          <p:cNvPr id="196" name="Google Shape;196;p34"/>
          <p:cNvSpPr txBox="1"/>
          <p:nvPr/>
        </p:nvSpPr>
        <p:spPr>
          <a:xfrm>
            <a:off x="496300" y="1098950"/>
            <a:ext cx="5241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b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First:</a:t>
            </a:r>
            <a:r>
              <a:rPr lang="en" b="0" i="0" u="none" strike="noStrike" cap="none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 Open surface water mapping at each time step</a:t>
            </a:r>
            <a:endParaRPr b="0" i="0" u="none" strike="noStrike" cap="none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97" name="Google Shape;197;p34"/>
          <p:cNvSpPr txBox="1"/>
          <p:nvPr/>
        </p:nvSpPr>
        <p:spPr>
          <a:xfrm>
            <a:off x="6189253" y="1098950"/>
            <a:ext cx="2898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b="1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Then:</a:t>
            </a:r>
            <a:r>
              <a:rPr lang="en" b="0" i="0" u="none" strike="noStrike" cap="none">
                <a:solidFill>
                  <a:srgbClr val="324458"/>
                </a:solidFill>
                <a:latin typeface="Lora"/>
                <a:ea typeface="Lora"/>
                <a:cs typeface="Lora"/>
                <a:sym typeface="Lora"/>
              </a:rPr>
              <a:t> Combine maps into one dataset - HydroPatterns</a:t>
            </a:r>
            <a:endParaRPr b="0" i="0" u="none" strike="noStrike" cap="none">
              <a:solidFill>
                <a:srgbClr val="324458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98" name="Google Shape;198;p34"/>
          <p:cNvSpPr/>
          <p:nvPr/>
        </p:nvSpPr>
        <p:spPr>
          <a:xfrm>
            <a:off x="6157275" y="2548004"/>
            <a:ext cx="791400" cy="231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89B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199" name="Google Shape;199;p34"/>
          <p:cNvSpPr/>
          <p:nvPr/>
        </p:nvSpPr>
        <p:spPr>
          <a:xfrm rot="-5400000">
            <a:off x="3061300" y="934025"/>
            <a:ext cx="372600" cy="6030900"/>
          </a:xfrm>
          <a:prstGeom prst="leftBrace">
            <a:avLst>
              <a:gd name="adj1" fmla="val 50000"/>
              <a:gd name="adj2" fmla="val 50000"/>
            </a:avLst>
          </a:prstGeom>
          <a:noFill/>
          <a:ln w="9525" cap="flat" cmpd="sng">
            <a:solidFill>
              <a:srgbClr val="3244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00" name="Google Shape;200;p34"/>
          <p:cNvSpPr txBox="1"/>
          <p:nvPr/>
        </p:nvSpPr>
        <p:spPr>
          <a:xfrm>
            <a:off x="1074175" y="4137379"/>
            <a:ext cx="19476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200" b="0" i="1" u="none" strike="noStrike" cap="none">
                <a:solidFill>
                  <a:schemeClr val="accent2"/>
                </a:solidFill>
                <a:latin typeface="Lora"/>
                <a:ea typeface="Lora"/>
                <a:cs typeface="Lora"/>
                <a:sym typeface="Lora"/>
              </a:rPr>
              <a:t>Optical (Sentinel-2), Radar (Sentinel-1) and Terrain (DEM)</a:t>
            </a:r>
            <a:endParaRPr sz="1200" b="0" i="1" u="none" strike="noStrike" cap="none">
              <a:solidFill>
                <a:schemeClr val="accent2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01" name="Google Shape;201;p3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54344" y="4137391"/>
            <a:ext cx="791331" cy="785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3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586675" y="4333129"/>
            <a:ext cx="393600" cy="39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34"/>
          <p:cNvSpPr txBox="1"/>
          <p:nvPr/>
        </p:nvSpPr>
        <p:spPr>
          <a:xfrm>
            <a:off x="4030300" y="4154416"/>
            <a:ext cx="2456700" cy="73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n" sz="1200" b="0" i="1" u="none" strike="noStrike" cap="none">
                <a:solidFill>
                  <a:schemeClr val="accent2"/>
                </a:solidFill>
                <a:latin typeface="Lora"/>
                <a:ea typeface="Lora"/>
                <a:cs typeface="Lora"/>
                <a:sym typeface="Lora"/>
              </a:rPr>
              <a:t>Pixel-based, machine learning (e.g., Gradient Boosting Trees, Random Forest)</a:t>
            </a:r>
            <a:endParaRPr sz="1200" b="0" i="1" u="none" strike="noStrike" cap="none">
              <a:solidFill>
                <a:schemeClr val="accent2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04" name="Google Shape;204;p34"/>
          <p:cNvSpPr/>
          <p:nvPr/>
        </p:nvSpPr>
        <p:spPr>
          <a:xfrm>
            <a:off x="3091388" y="4433016"/>
            <a:ext cx="193800" cy="193800"/>
          </a:xfrm>
          <a:prstGeom prst="mathPlus">
            <a:avLst>
              <a:gd name="adj1" fmla="val 23520"/>
            </a:avLst>
          </a:prstGeom>
          <a:solidFill>
            <a:srgbClr val="989B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05" name="Google Shape;205;p34"/>
          <p:cNvSpPr/>
          <p:nvPr/>
        </p:nvSpPr>
        <p:spPr>
          <a:xfrm>
            <a:off x="7084057" y="3446895"/>
            <a:ext cx="188100" cy="195600"/>
          </a:xfrm>
          <a:prstGeom prst="rect">
            <a:avLst/>
          </a:prstGeom>
          <a:solidFill>
            <a:srgbClr val="003976"/>
          </a:solidFill>
          <a:ln w="9525" cap="flat" cmpd="sng">
            <a:solidFill>
              <a:srgbClr val="25334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4"/>
          <p:cNvSpPr/>
          <p:nvPr/>
        </p:nvSpPr>
        <p:spPr>
          <a:xfrm>
            <a:off x="7086589" y="3742100"/>
            <a:ext cx="188100" cy="195600"/>
          </a:xfrm>
          <a:prstGeom prst="rect">
            <a:avLst/>
          </a:prstGeom>
          <a:solidFill>
            <a:srgbClr val="6196B8"/>
          </a:solidFill>
          <a:ln w="9525" cap="flat" cmpd="sng">
            <a:solidFill>
              <a:srgbClr val="25334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34"/>
          <p:cNvSpPr/>
          <p:nvPr/>
        </p:nvSpPr>
        <p:spPr>
          <a:xfrm>
            <a:off x="7090596" y="4018812"/>
            <a:ext cx="188100" cy="195600"/>
          </a:xfrm>
          <a:prstGeom prst="rect">
            <a:avLst/>
          </a:prstGeom>
          <a:solidFill>
            <a:srgbClr val="79B1DF"/>
          </a:solidFill>
          <a:ln w="9525" cap="flat" cmpd="sng">
            <a:solidFill>
              <a:srgbClr val="25334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4"/>
          <p:cNvSpPr/>
          <p:nvPr/>
        </p:nvSpPr>
        <p:spPr>
          <a:xfrm>
            <a:off x="7090597" y="4295523"/>
            <a:ext cx="188100" cy="195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17171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34"/>
          <p:cNvSpPr txBox="1"/>
          <p:nvPr/>
        </p:nvSpPr>
        <p:spPr>
          <a:xfrm>
            <a:off x="7255988" y="4262525"/>
            <a:ext cx="17232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Permanent non-water</a:t>
            </a:r>
            <a:endParaRPr sz="11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10" name="Google Shape;210;p34"/>
          <p:cNvSpPr txBox="1"/>
          <p:nvPr/>
        </p:nvSpPr>
        <p:spPr>
          <a:xfrm>
            <a:off x="7255994" y="3399389"/>
            <a:ext cx="18156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Permanent water</a:t>
            </a:r>
            <a:endParaRPr sz="11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11" name="Google Shape;211;p34"/>
          <p:cNvSpPr txBox="1"/>
          <p:nvPr/>
        </p:nvSpPr>
        <p:spPr>
          <a:xfrm>
            <a:off x="7255988" y="3687100"/>
            <a:ext cx="17232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Semi-permanent water</a:t>
            </a:r>
            <a:endParaRPr sz="11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12" name="Google Shape;212;p34"/>
          <p:cNvSpPr txBox="1"/>
          <p:nvPr/>
        </p:nvSpPr>
        <p:spPr>
          <a:xfrm>
            <a:off x="7255994" y="3974810"/>
            <a:ext cx="18156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Seasonal water</a:t>
            </a:r>
            <a:endParaRPr sz="11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13" name="Google Shape;213;p34" descr="https://lh7-rt.googleusercontent.com/slidesz/AGV_vUfj6DNwup6HRrtSnuaNGbBbkQy0nlvhICTJINhESlUF9uT_KCLTxEIn-ZtrMXAqOwzWtnJ-Nbg8dzVhRdUQP2YDLEm6TvK3S5tQqwBDXl_pTUWGxHa3iIt-jsX1DCyPaivHRiqASQ=s2048?key=lhlxaCeuq6tgyZ6WotPFTvV6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19137" y="1959546"/>
            <a:ext cx="1458989" cy="1325177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14" name="Google Shape;214;p34" descr="https://lh7-rt.googleusercontent.com/slidesz/AGV_vUeWdUqF6RC9sdexQfOvD75LcdVblgfY4ObKn9pz4TxPQ0gCYzsEacIxp2ExR0hDFN0QBkOVJ40Ee2we9JJLQsiZbj6cbbAdMRkQULIu0YP4zPCvL2mykNwo5I9fEzoPhfrLkSiZ1Q=s2048?key=lhlxaCeuq6tgyZ6WotPFTvV6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71119" y="1969134"/>
            <a:ext cx="1448434" cy="131559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15" name="Google Shape;215;p34"/>
          <p:cNvSpPr/>
          <p:nvPr/>
        </p:nvSpPr>
        <p:spPr>
          <a:xfrm>
            <a:off x="6001145" y="1994658"/>
            <a:ext cx="188100" cy="195600"/>
          </a:xfrm>
          <a:prstGeom prst="rect">
            <a:avLst/>
          </a:prstGeom>
          <a:solidFill>
            <a:srgbClr val="003976"/>
          </a:solidFill>
          <a:ln w="9525" cap="flat" cmpd="sng">
            <a:solidFill>
              <a:srgbClr val="25334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6" name="Google Shape;216;p34"/>
          <p:cNvSpPr/>
          <p:nvPr/>
        </p:nvSpPr>
        <p:spPr>
          <a:xfrm>
            <a:off x="6001145" y="2254407"/>
            <a:ext cx="188100" cy="195600"/>
          </a:xfrm>
          <a:prstGeom prst="rect">
            <a:avLst/>
          </a:prstGeom>
          <a:solidFill>
            <a:srgbClr val="FFFFFF"/>
          </a:solidFill>
          <a:ln w="9525" cap="flat" cmpd="sng">
            <a:solidFill>
              <a:srgbClr val="25334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4"/>
          <p:cNvSpPr txBox="1"/>
          <p:nvPr/>
        </p:nvSpPr>
        <p:spPr>
          <a:xfrm>
            <a:off x="6152607" y="1961658"/>
            <a:ext cx="9315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Water</a:t>
            </a:r>
            <a:endParaRPr sz="11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18" name="Google Shape;218;p34"/>
          <p:cNvSpPr txBox="1"/>
          <p:nvPr/>
        </p:nvSpPr>
        <p:spPr>
          <a:xfrm>
            <a:off x="6152602" y="2221407"/>
            <a:ext cx="11244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0" i="0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Non-water</a:t>
            </a:r>
            <a:endParaRPr sz="11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19" name="Google Shape;219;p34"/>
          <p:cNvSpPr txBox="1"/>
          <p:nvPr/>
        </p:nvSpPr>
        <p:spPr>
          <a:xfrm>
            <a:off x="384077" y="3367957"/>
            <a:ext cx="12225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1</a:t>
            </a:r>
            <a:r>
              <a:rPr lang="en" sz="1300" i="1" u="none" strike="noStrike" cap="none" baseline="300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st</a:t>
            </a:r>
            <a:r>
              <a:rPr lang="en" sz="130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 month</a:t>
            </a:r>
            <a:endParaRPr sz="1300" i="1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20" name="Google Shape;220;p34"/>
          <p:cNvSpPr txBox="1"/>
          <p:nvPr/>
        </p:nvSpPr>
        <p:spPr>
          <a:xfrm>
            <a:off x="2263776" y="3367942"/>
            <a:ext cx="11697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</a:t>
            </a:r>
            <a:r>
              <a:rPr lang="en" sz="1300" i="1" u="none" strike="noStrike" cap="none" baseline="300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nd</a:t>
            </a:r>
            <a:r>
              <a:rPr lang="en" sz="130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 month</a:t>
            </a:r>
            <a:endParaRPr sz="1300" i="1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21" name="Google Shape;221;p34"/>
          <p:cNvSpPr txBox="1"/>
          <p:nvPr/>
        </p:nvSpPr>
        <p:spPr>
          <a:xfrm>
            <a:off x="4584727" y="3367956"/>
            <a:ext cx="12225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N</a:t>
            </a:r>
            <a:r>
              <a:rPr lang="en" sz="1300" i="1" u="none" strike="noStrike" cap="none" baseline="300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th </a:t>
            </a:r>
            <a:r>
              <a:rPr lang="en" sz="130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month</a:t>
            </a:r>
            <a:endParaRPr sz="1300" i="1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22" name="Google Shape;222;p34"/>
          <p:cNvSpPr txBox="1"/>
          <p:nvPr/>
        </p:nvSpPr>
        <p:spPr>
          <a:xfrm>
            <a:off x="3749770" y="2345901"/>
            <a:ext cx="4236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34"/>
          <p:cNvSpPr txBox="1"/>
          <p:nvPr/>
        </p:nvSpPr>
        <p:spPr>
          <a:xfrm>
            <a:off x="1159398" y="1595675"/>
            <a:ext cx="40578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2020 – 2023 growing seasons (i.e. May – October)</a:t>
            </a:r>
            <a:endParaRPr sz="1300" i="1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24" name="Google Shape;224;p34"/>
          <p:cNvSpPr/>
          <p:nvPr/>
        </p:nvSpPr>
        <p:spPr>
          <a:xfrm>
            <a:off x="1822426" y="2530016"/>
            <a:ext cx="193800" cy="193800"/>
          </a:xfrm>
          <a:prstGeom prst="mathPlus">
            <a:avLst>
              <a:gd name="adj1" fmla="val 23520"/>
            </a:avLst>
          </a:prstGeom>
          <a:solidFill>
            <a:srgbClr val="989B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25" name="Google Shape;225;p34"/>
          <p:cNvSpPr/>
          <p:nvPr/>
        </p:nvSpPr>
        <p:spPr>
          <a:xfrm>
            <a:off x="3644300" y="2530016"/>
            <a:ext cx="193800" cy="193800"/>
          </a:xfrm>
          <a:prstGeom prst="mathPlus">
            <a:avLst>
              <a:gd name="adj1" fmla="val 23520"/>
            </a:avLst>
          </a:prstGeom>
          <a:solidFill>
            <a:srgbClr val="989B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26" name="Google Shape;226;p34"/>
          <p:cNvSpPr/>
          <p:nvPr/>
        </p:nvSpPr>
        <p:spPr>
          <a:xfrm>
            <a:off x="4165438" y="2524541"/>
            <a:ext cx="193800" cy="193800"/>
          </a:xfrm>
          <a:prstGeom prst="mathPlus">
            <a:avLst>
              <a:gd name="adj1" fmla="val 23520"/>
            </a:avLst>
          </a:prstGeom>
          <a:solidFill>
            <a:srgbClr val="989B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5"/>
          <p:cNvSpPr txBox="1">
            <a:spLocks noGrp="1"/>
          </p:cNvSpPr>
          <p:nvPr>
            <p:ph type="title"/>
          </p:nvPr>
        </p:nvSpPr>
        <p:spPr>
          <a:xfrm>
            <a:off x="551198" y="386875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HydroPatterns Pilot: Methods Review</a:t>
            </a:r>
            <a:endParaRPr/>
          </a:p>
        </p:txBody>
      </p:sp>
      <p:sp>
        <p:nvSpPr>
          <p:cNvPr id="232" name="Google Shape;232;p35"/>
          <p:cNvSpPr txBox="1"/>
          <p:nvPr/>
        </p:nvSpPr>
        <p:spPr>
          <a:xfrm>
            <a:off x="223475" y="1434825"/>
            <a:ext cx="54069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Validation data used for assessing accuracy:</a:t>
            </a:r>
            <a:endParaRPr sz="15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graphicFrame>
        <p:nvGraphicFramePr>
          <p:cNvPr id="233" name="Google Shape;233;p35"/>
          <p:cNvGraphicFramePr/>
          <p:nvPr/>
        </p:nvGraphicFramePr>
        <p:xfrm>
          <a:off x="323026" y="1850330"/>
          <a:ext cx="8427000" cy="2194600"/>
        </p:xfrm>
        <a:graphic>
          <a:graphicData uri="http://schemas.openxmlformats.org/drawingml/2006/table">
            <a:tbl>
              <a:tblPr firstRow="1" bandRow="1">
                <a:noFill/>
                <a:tableStyleId>{EEF8094D-8ECF-4327-988E-0F39A9F0D289}</a:tableStyleId>
              </a:tblPr>
              <a:tblGrid>
                <a:gridCol w="653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2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9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0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79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25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1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Pilot Area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Validation dataset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Format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Collection method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Accuracy assessment method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Source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Boreal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i="0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ABMI validation labels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i="1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Polygon</a:t>
                      </a:r>
                      <a:endParaRPr sz="1200" i="1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i="0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Manual interpretation of May 2020 Planet Basemap 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i="1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Pixel-based</a:t>
                      </a:r>
                      <a:endParaRPr sz="1200" i="1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i="0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ABMI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725">
                <a:tc row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Prairie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i="0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DUC validation labels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i="1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Polygon</a:t>
                      </a:r>
                      <a:endParaRPr sz="1200" i="1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i="0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Interpretation from stereophotos on May 14</a:t>
                      </a:r>
                      <a:r>
                        <a:rPr lang="en" sz="1200" b="0" i="0" u="none" strike="noStrike" cap="none" baseline="30000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th</a:t>
                      </a:r>
                      <a:r>
                        <a:rPr lang="en" sz="1200" b="0" i="0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 2020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i="1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Pixel-based</a:t>
                      </a:r>
                      <a:endParaRPr sz="1200" i="1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i="0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DUC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0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ABMI wetland field samples</a:t>
                      </a:r>
                      <a:endParaRPr sz="10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0" i="1" u="none" strike="noStrike" cap="none">
                          <a:solidFill>
                            <a:srgbClr val="324458"/>
                          </a:solidFill>
                          <a:latin typeface="Lora"/>
                          <a:ea typeface="Lora"/>
                          <a:cs typeface="Lora"/>
                          <a:sym typeface="Lora"/>
                        </a:rPr>
                        <a:t>Point</a:t>
                      </a:r>
                      <a:endParaRPr sz="1200" i="1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Fieldwork implementation in July 2023</a:t>
                      </a:r>
                      <a:endParaRPr sz="1000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i="1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Point-based</a:t>
                      </a:r>
                      <a:endParaRPr sz="1200" i="1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u="none" strike="noStrike" cap="none">
                          <a:latin typeface="Lora"/>
                          <a:ea typeface="Lora"/>
                          <a:cs typeface="Lora"/>
                          <a:sym typeface="Lora"/>
                        </a:rPr>
                        <a:t>ABMI</a:t>
                      </a:r>
                      <a:endParaRPr sz="1200" u="none" strike="noStrike" cap="none">
                        <a:latin typeface="Lora"/>
                        <a:ea typeface="Lora"/>
                        <a:cs typeface="Lora"/>
                        <a:sym typeface="Lora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6"/>
          <p:cNvSpPr txBox="1">
            <a:spLocks noGrp="1"/>
          </p:cNvSpPr>
          <p:nvPr>
            <p:ph type="title"/>
          </p:nvPr>
        </p:nvSpPr>
        <p:spPr>
          <a:xfrm>
            <a:off x="551198" y="386875"/>
            <a:ext cx="7672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/>
              <a:t>HydroPatterns Pilot: Results</a:t>
            </a:r>
            <a:endParaRPr/>
          </a:p>
        </p:txBody>
      </p:sp>
      <p:sp>
        <p:nvSpPr>
          <p:cNvPr id="239" name="Google Shape;239;p36"/>
          <p:cNvSpPr txBox="1"/>
          <p:nvPr/>
        </p:nvSpPr>
        <p:spPr>
          <a:xfrm>
            <a:off x="194275" y="1015713"/>
            <a:ext cx="68454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238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Lora"/>
              <a:buChar char="●"/>
            </a:pPr>
            <a:r>
              <a:rPr lang="en" sz="15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rPr>
              <a:t>Open surface water was detected with &gt;90% overall accuracy (OA)</a:t>
            </a:r>
            <a:endParaRPr sz="1500">
              <a:solidFill>
                <a:schemeClr val="dk1"/>
              </a:solidFill>
              <a:latin typeface="Lora"/>
              <a:ea typeface="Lora"/>
              <a:cs typeface="Lora"/>
              <a:sym typeface="Lora"/>
            </a:endParaRPr>
          </a:p>
        </p:txBody>
      </p:sp>
      <p:pic>
        <p:nvPicPr>
          <p:cNvPr id="240" name="Google Shape;240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97997" y="1752150"/>
            <a:ext cx="2482702" cy="32129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3937" y="1752151"/>
            <a:ext cx="2499284" cy="3234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3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297357" y="1752150"/>
            <a:ext cx="2482702" cy="3212921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6"/>
          <p:cNvSpPr txBox="1"/>
          <p:nvPr/>
        </p:nvSpPr>
        <p:spPr>
          <a:xfrm>
            <a:off x="4679496" y="1487339"/>
            <a:ext cx="12012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OA = 98.8%</a:t>
            </a:r>
            <a:endParaRPr sz="1300" b="0" i="1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44" name="Google Shape;244;p36"/>
          <p:cNvSpPr txBox="1"/>
          <p:nvPr/>
        </p:nvSpPr>
        <p:spPr>
          <a:xfrm>
            <a:off x="1662037" y="1487342"/>
            <a:ext cx="12012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OA = 99.6%</a:t>
            </a:r>
            <a:endParaRPr sz="1300" b="0" i="1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45" name="Google Shape;245;p36"/>
          <p:cNvSpPr txBox="1"/>
          <p:nvPr/>
        </p:nvSpPr>
        <p:spPr>
          <a:xfrm>
            <a:off x="7578844" y="1487340"/>
            <a:ext cx="1201200" cy="2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b="0" i="1" u="none" strike="noStrike" cap="none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OA = 90.0%</a:t>
            </a:r>
            <a:endParaRPr sz="1300" b="0" i="1" u="none" strike="noStrike" cap="none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BMI">
  <a:themeElements>
    <a:clrScheme name="Simple Light">
      <a:dk1>
        <a:srgbClr val="324458"/>
      </a:dk1>
      <a:lt1>
        <a:srgbClr val="FFFFFF"/>
      </a:lt1>
      <a:dk2>
        <a:srgbClr val="A3A983"/>
      </a:dk2>
      <a:lt2>
        <a:srgbClr val="727888"/>
      </a:lt2>
      <a:accent1>
        <a:srgbClr val="A3A983"/>
      </a:accent1>
      <a:accent2>
        <a:srgbClr val="929990"/>
      </a:accent2>
      <a:accent3>
        <a:srgbClr val="989BA7"/>
      </a:accent3>
      <a:accent4>
        <a:srgbClr val="324458"/>
      </a:accent4>
      <a:accent5>
        <a:srgbClr val="515B6E"/>
      </a:accent5>
      <a:accent6>
        <a:srgbClr val="EFEFEF"/>
      </a:accent6>
      <a:hlink>
        <a:srgbClr val="A3A983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1001</Words>
  <Application>Microsoft Office PowerPoint</Application>
  <PresentationFormat>On-screen Show (16:9)</PresentationFormat>
  <Paragraphs>180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Lora</vt:lpstr>
      <vt:lpstr>Montserrat Light</vt:lpstr>
      <vt:lpstr>Arial</vt:lpstr>
      <vt:lpstr>Play</vt:lpstr>
      <vt:lpstr>Montserrat Medium</vt:lpstr>
      <vt:lpstr>ABMI</vt:lpstr>
      <vt:lpstr>Wetland Advisory Group</vt:lpstr>
      <vt:lpstr>Agenda</vt:lpstr>
      <vt:lpstr>Wetland monitoring 2025-26</vt:lpstr>
      <vt:lpstr>WAG at a glance</vt:lpstr>
      <vt:lpstr>Any Wetland Updates to Share?</vt:lpstr>
      <vt:lpstr>HydroPatterns Pilot: Background Review</vt:lpstr>
      <vt:lpstr>HydroPatterns Pilot: Methods Review</vt:lpstr>
      <vt:lpstr>HydroPatterns Pilot: Methods Review</vt:lpstr>
      <vt:lpstr>HydroPatterns Pilot: Results</vt:lpstr>
      <vt:lpstr>HydroPatterns Pilot: Results</vt:lpstr>
      <vt:lpstr>HydroPatterns Pilot: Results</vt:lpstr>
      <vt:lpstr>HydroPatterns Pilot: Results</vt:lpstr>
      <vt:lpstr>HydroPatterns Pilot: Results</vt:lpstr>
      <vt:lpstr>HydroPatterns Pilot: Results</vt:lpstr>
      <vt:lpstr>HydroPatterns Pilot: Results</vt:lpstr>
      <vt:lpstr>HydroPatterns Pilot: Limitations &amp; Next Steps</vt:lpstr>
      <vt:lpstr>HydroPatterns Pilot: Outcomes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Indigenous Engagement Update</vt:lpstr>
      <vt:lpstr>Indigenous engagement update</vt:lpstr>
      <vt:lpstr>What We Heard</vt:lpstr>
      <vt:lpstr>Next Steps</vt:lpstr>
      <vt:lpstr>Thanks and have a great summer!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Syd Toni</cp:lastModifiedBy>
  <cp:revision>1</cp:revision>
  <dcterms:modified xsi:type="dcterms:W3CDTF">2025-07-04T19:55:43Z</dcterms:modified>
</cp:coreProperties>
</file>